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102"/>
  </p:notesMasterIdLst>
  <p:handoutMasterIdLst>
    <p:handoutMasterId r:id="rId103"/>
  </p:handoutMasterIdLst>
  <p:sldIdLst>
    <p:sldId id="257" r:id="rId2"/>
    <p:sldId id="429" r:id="rId3"/>
    <p:sldId id="456" r:id="rId4"/>
    <p:sldId id="430" r:id="rId5"/>
    <p:sldId id="498" r:id="rId6"/>
    <p:sldId id="499" r:id="rId7"/>
    <p:sldId id="400" r:id="rId8"/>
    <p:sldId id="401" r:id="rId9"/>
    <p:sldId id="419" r:id="rId10"/>
    <p:sldId id="421" r:id="rId11"/>
    <p:sldId id="462" r:id="rId12"/>
    <p:sldId id="444" r:id="rId13"/>
    <p:sldId id="422" r:id="rId14"/>
    <p:sldId id="445" r:id="rId15"/>
    <p:sldId id="464" r:id="rId16"/>
    <p:sldId id="447" r:id="rId17"/>
    <p:sldId id="446" r:id="rId18"/>
    <p:sldId id="479" r:id="rId19"/>
    <p:sldId id="480" r:id="rId20"/>
    <p:sldId id="402" r:id="rId21"/>
    <p:sldId id="404" r:id="rId22"/>
    <p:sldId id="403" r:id="rId23"/>
    <p:sldId id="414" r:id="rId24"/>
    <p:sldId id="366" r:id="rId25"/>
    <p:sldId id="405" r:id="rId26"/>
    <p:sldId id="406" r:id="rId27"/>
    <p:sldId id="425" r:id="rId28"/>
    <p:sldId id="423" r:id="rId29"/>
    <p:sldId id="407" r:id="rId30"/>
    <p:sldId id="408" r:id="rId31"/>
    <p:sldId id="409" r:id="rId32"/>
    <p:sldId id="410" r:id="rId33"/>
    <p:sldId id="411" r:id="rId34"/>
    <p:sldId id="415" r:id="rId35"/>
    <p:sldId id="470" r:id="rId36"/>
    <p:sldId id="471" r:id="rId37"/>
    <p:sldId id="412" r:id="rId38"/>
    <p:sldId id="416" r:id="rId39"/>
    <p:sldId id="489" r:id="rId40"/>
    <p:sldId id="500" r:id="rId41"/>
    <p:sldId id="494" r:id="rId42"/>
    <p:sldId id="495" r:id="rId43"/>
    <p:sldId id="496" r:id="rId44"/>
    <p:sldId id="497" r:id="rId45"/>
    <p:sldId id="465" r:id="rId46"/>
    <p:sldId id="484" r:id="rId47"/>
    <p:sldId id="485" r:id="rId48"/>
    <p:sldId id="486" r:id="rId49"/>
    <p:sldId id="487" r:id="rId50"/>
    <p:sldId id="490" r:id="rId51"/>
    <p:sldId id="467" r:id="rId52"/>
    <p:sldId id="492" r:id="rId53"/>
    <p:sldId id="493" r:id="rId54"/>
    <p:sldId id="488" r:id="rId55"/>
    <p:sldId id="505" r:id="rId56"/>
    <p:sldId id="503" r:id="rId57"/>
    <p:sldId id="481" r:id="rId58"/>
    <p:sldId id="482" r:id="rId59"/>
    <p:sldId id="483" r:id="rId60"/>
    <p:sldId id="469" r:id="rId61"/>
    <p:sldId id="472" r:id="rId62"/>
    <p:sldId id="473" r:id="rId63"/>
    <p:sldId id="474" r:id="rId64"/>
    <p:sldId id="367" r:id="rId65"/>
    <p:sldId id="439" r:id="rId66"/>
    <p:sldId id="426" r:id="rId67"/>
    <p:sldId id="427" r:id="rId68"/>
    <p:sldId id="451" r:id="rId69"/>
    <p:sldId id="452" r:id="rId70"/>
    <p:sldId id="453" r:id="rId71"/>
    <p:sldId id="454" r:id="rId72"/>
    <p:sldId id="413" r:id="rId73"/>
    <p:sldId id="371" r:id="rId74"/>
    <p:sldId id="374" r:id="rId75"/>
    <p:sldId id="476" r:id="rId76"/>
    <p:sldId id="458" r:id="rId77"/>
    <p:sldId id="457" r:id="rId78"/>
    <p:sldId id="351" r:id="rId79"/>
    <p:sldId id="440" r:id="rId80"/>
    <p:sldId id="441" r:id="rId81"/>
    <p:sldId id="347" r:id="rId82"/>
    <p:sldId id="356" r:id="rId83"/>
    <p:sldId id="393" r:id="rId84"/>
    <p:sldId id="432" r:id="rId85"/>
    <p:sldId id="433" r:id="rId86"/>
    <p:sldId id="478" r:id="rId87"/>
    <p:sldId id="348" r:id="rId88"/>
    <p:sldId id="349" r:id="rId89"/>
    <p:sldId id="450" r:id="rId90"/>
    <p:sldId id="459" r:id="rId91"/>
    <p:sldId id="364" r:id="rId92"/>
    <p:sldId id="345" r:id="rId93"/>
    <p:sldId id="477" r:id="rId94"/>
    <p:sldId id="443" r:id="rId95"/>
    <p:sldId id="442" r:id="rId96"/>
    <p:sldId id="375" r:id="rId97"/>
    <p:sldId id="380" r:id="rId98"/>
    <p:sldId id="383" r:id="rId99"/>
    <p:sldId id="424" r:id="rId100"/>
    <p:sldId id="504" r:id="rId101"/>
  </p:sldIdLst>
  <p:sldSz cx="9144000" cy="6858000" type="screen4x3"/>
  <p:notesSz cx="9144000" cy="6858000"/>
  <p:defaultTextStyle>
    <a:defPPr>
      <a:defRPr lang="en-US"/>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5FFD5"/>
    <a:srgbClr val="FFE1FF"/>
    <a:srgbClr val="FFFFCC"/>
    <a:srgbClr val="CC0099"/>
    <a:srgbClr val="CCFFFF"/>
    <a:srgbClr val="FF6600"/>
    <a:srgbClr val="009900"/>
    <a:srgbClr val="33CC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54" autoAdjust="0"/>
    <p:restoredTop sz="96465" autoAdjust="0"/>
  </p:normalViewPr>
  <p:slideViewPr>
    <p:cSldViewPr>
      <p:cViewPr varScale="1">
        <p:scale>
          <a:sx n="110" d="100"/>
          <a:sy n="110" d="100"/>
        </p:scale>
        <p:origin x="240"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5184"/>
    </p:cViewPr>
  </p:sorterViewPr>
  <p:notesViewPr>
    <p:cSldViewPr>
      <p:cViewPr varScale="1">
        <p:scale>
          <a:sx n="54" d="100"/>
          <a:sy n="54" d="100"/>
        </p:scale>
        <p:origin x="-1818" y="-9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slide" Target="slides/slide20.xml"/><Relationship Id="rId1" Type="http://schemas.openxmlformats.org/officeDocument/2006/relationships/slide" Target="slides/slide1.xml"/><Relationship Id="rId4"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18" charset="0"/>
              </a:defRPr>
            </a:lvl1pPr>
          </a:lstStyle>
          <a:p>
            <a:endParaRPr lang="zh-CN" altLang="en-US"/>
          </a:p>
        </p:txBody>
      </p:sp>
      <p:sp>
        <p:nvSpPr>
          <p:cNvPr id="260099"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endParaRPr lang="en-US" altLang="zh-CN"/>
          </a:p>
        </p:txBody>
      </p:sp>
      <p:sp>
        <p:nvSpPr>
          <p:cNvPr id="260100"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18" charset="0"/>
              </a:defRPr>
            </a:lvl1pPr>
          </a:lstStyle>
          <a:p>
            <a:endParaRPr lang="en-US" altLang="zh-CN"/>
          </a:p>
        </p:txBody>
      </p:sp>
      <p:sp>
        <p:nvSpPr>
          <p:cNvPr id="260101"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fld id="{58134138-4A0B-4449-B461-07397B241F08}" type="slidenum">
              <a:rPr lang="zh-CN" altLang="en-US"/>
              <a:pPr/>
              <a:t>‹#›</a:t>
            </a:fld>
            <a:endParaRPr lang="en-US" altLang="zh-CN"/>
          </a:p>
        </p:txBody>
      </p:sp>
    </p:spTree>
    <p:extLst>
      <p:ext uri="{BB962C8B-B14F-4D97-AF65-F5344CB8AC3E}">
        <p14:creationId xmlns:p14="http://schemas.microsoft.com/office/powerpoint/2010/main" val="3275121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18" charset="0"/>
                <a:ea typeface="黑体" pitchFamily="2" charset="-122"/>
              </a:defRPr>
            </a:lvl1pPr>
          </a:lstStyle>
          <a:p>
            <a:endParaRPr lang="zh-CN" altLang="en-US"/>
          </a:p>
        </p:txBody>
      </p:sp>
      <p:sp>
        <p:nvSpPr>
          <p:cNvPr id="161795"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ea typeface="黑体" pitchFamily="2" charset="-122"/>
              </a:defRPr>
            </a:lvl1pPr>
          </a:lstStyle>
          <a:p>
            <a:endParaRPr lang="en-US" altLang="zh-CN"/>
          </a:p>
        </p:txBody>
      </p:sp>
      <p:sp>
        <p:nvSpPr>
          <p:cNvPr id="16179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p:spPr>
      </p:sp>
      <p:sp>
        <p:nvSpPr>
          <p:cNvPr id="161797"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1798"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18" charset="0"/>
                <a:ea typeface="黑体" pitchFamily="2" charset="-122"/>
              </a:defRPr>
            </a:lvl1pPr>
          </a:lstStyle>
          <a:p>
            <a:endParaRPr lang="en-US" altLang="zh-CN"/>
          </a:p>
        </p:txBody>
      </p:sp>
      <p:sp>
        <p:nvSpPr>
          <p:cNvPr id="161799"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ea typeface="黑体" pitchFamily="2" charset="-122"/>
              </a:defRPr>
            </a:lvl1pPr>
          </a:lstStyle>
          <a:p>
            <a:fld id="{3CC55E06-85BC-4620-A31B-90AB7C8A66C7}" type="slidenum">
              <a:rPr lang="zh-CN" altLang="en-US"/>
              <a:pPr/>
              <a:t>‹#›</a:t>
            </a:fld>
            <a:endParaRPr lang="en-US" altLang="zh-CN"/>
          </a:p>
        </p:txBody>
      </p:sp>
    </p:spTree>
    <p:extLst>
      <p:ext uri="{BB962C8B-B14F-4D97-AF65-F5344CB8AC3E}">
        <p14:creationId xmlns:p14="http://schemas.microsoft.com/office/powerpoint/2010/main" val="255432957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总成绩</a:t>
            </a:r>
            <a:r>
              <a:rPr lang="en-US" altLang="zh-CN" dirty="0" smtClean="0"/>
              <a:t>=</a:t>
            </a:r>
            <a:r>
              <a:rPr lang="zh-CN" altLang="en-US" dirty="0" smtClean="0"/>
              <a:t>期末考试成绩</a:t>
            </a:r>
            <a:r>
              <a:rPr lang="en-US" altLang="zh-CN" dirty="0" smtClean="0"/>
              <a:t>×65%+</a:t>
            </a:r>
            <a:r>
              <a:rPr lang="zh-CN" altLang="en-US" dirty="0" smtClean="0"/>
              <a:t>实验成绩</a:t>
            </a:r>
            <a:r>
              <a:rPr lang="en-US" altLang="zh-CN" dirty="0" smtClean="0"/>
              <a:t>×20%+</a:t>
            </a:r>
            <a:r>
              <a:rPr lang="zh-CN" altLang="en-US" dirty="0" smtClean="0"/>
              <a:t>平时成绩</a:t>
            </a:r>
            <a:r>
              <a:rPr lang="en-US" altLang="zh-CN" dirty="0" smtClean="0"/>
              <a:t>×15%</a:t>
            </a:r>
            <a:endParaRPr lang="zh-CN" altLang="en-US" dirty="0"/>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2</a:t>
            </a:fld>
            <a:endParaRPr lang="en-US" altLang="zh-CN"/>
          </a:p>
        </p:txBody>
      </p:sp>
    </p:spTree>
    <p:extLst>
      <p:ext uri="{BB962C8B-B14F-4D97-AF65-F5344CB8AC3E}">
        <p14:creationId xmlns:p14="http://schemas.microsoft.com/office/powerpoint/2010/main" val="175594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3</a:t>
            </a:fld>
            <a:endParaRPr lang="en-US" altLang="zh-CN"/>
          </a:p>
        </p:txBody>
      </p:sp>
    </p:spTree>
    <p:extLst>
      <p:ext uri="{BB962C8B-B14F-4D97-AF65-F5344CB8AC3E}">
        <p14:creationId xmlns:p14="http://schemas.microsoft.com/office/powerpoint/2010/main" val="161096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14</a:t>
            </a:fld>
            <a:endParaRPr lang="en-US" altLang="zh-CN"/>
          </a:p>
        </p:txBody>
      </p:sp>
    </p:spTree>
    <p:extLst>
      <p:ext uri="{BB962C8B-B14F-4D97-AF65-F5344CB8AC3E}">
        <p14:creationId xmlns:p14="http://schemas.microsoft.com/office/powerpoint/2010/main" val="374436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15</a:t>
            </a:fld>
            <a:endParaRPr lang="en-US" altLang="zh-CN"/>
          </a:p>
        </p:txBody>
      </p:sp>
    </p:spTree>
    <p:extLst>
      <p:ext uri="{BB962C8B-B14F-4D97-AF65-F5344CB8AC3E}">
        <p14:creationId xmlns:p14="http://schemas.microsoft.com/office/powerpoint/2010/main" val="138963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Intel</a:t>
            </a:r>
            <a:r>
              <a:rPr lang="zh-CN" altLang="en-US" dirty="0" smtClean="0"/>
              <a:t>的奔腾</a:t>
            </a:r>
            <a:r>
              <a:rPr lang="en-US" altLang="zh-CN" dirty="0" smtClean="0"/>
              <a:t>4</a:t>
            </a:r>
            <a:r>
              <a:rPr lang="zh-CN" altLang="en-US" dirty="0" smtClean="0"/>
              <a:t>和背后的</a:t>
            </a:r>
            <a:r>
              <a:rPr lang="en-US" altLang="zh-CN" dirty="0" err="1" smtClean="0"/>
              <a:t>NetBurst</a:t>
            </a:r>
            <a:r>
              <a:rPr lang="zh-CN" altLang="en-US" dirty="0" smtClean="0"/>
              <a:t>架构</a:t>
            </a:r>
            <a:endParaRPr lang="en-US" altLang="zh-CN" dirty="0" smtClean="0"/>
          </a:p>
          <a:p>
            <a:endParaRPr lang="en-US" altLang="zh-CN" dirty="0" smtClean="0"/>
          </a:p>
          <a:p>
            <a:r>
              <a:rPr lang="zh-CN" altLang="en-US" dirty="0" smtClean="0"/>
              <a:t>这是</a:t>
            </a:r>
            <a:r>
              <a:rPr lang="en-US" altLang="zh-CN" dirty="0" smtClean="0"/>
              <a:t>Intel</a:t>
            </a:r>
            <a:r>
              <a:rPr lang="zh-CN" altLang="en-US" dirty="0" smtClean="0"/>
              <a:t>历史上最大的失败。</a:t>
            </a:r>
            <a:endParaRPr lang="en-US" altLang="zh-CN" dirty="0" smtClean="0"/>
          </a:p>
          <a:p>
            <a:r>
              <a:rPr lang="zh-CN" altLang="en-US" dirty="0" smtClean="0"/>
              <a:t>这个失败直接导致了：</a:t>
            </a:r>
            <a:endParaRPr lang="en-US" altLang="zh-CN" dirty="0" smtClean="0"/>
          </a:p>
          <a:p>
            <a:r>
              <a:rPr lang="en-US" altLang="zh-CN" dirty="0" smtClean="0"/>
              <a:t>CPU</a:t>
            </a:r>
            <a:r>
              <a:rPr lang="zh-CN" altLang="en-US" dirty="0" smtClean="0"/>
              <a:t>市场变成了</a:t>
            </a:r>
            <a:r>
              <a:rPr lang="en-US" altLang="zh-CN" dirty="0" smtClean="0"/>
              <a:t>Intel</a:t>
            </a:r>
            <a:r>
              <a:rPr lang="zh-CN" altLang="en-US" dirty="0" smtClean="0"/>
              <a:t>和</a:t>
            </a:r>
            <a:r>
              <a:rPr lang="en-US" altLang="zh-CN" dirty="0" smtClean="0"/>
              <a:t>AMD</a:t>
            </a:r>
            <a:r>
              <a:rPr lang="zh-CN" altLang="en-US" dirty="0" smtClean="0"/>
              <a:t>的二人转，</a:t>
            </a:r>
            <a:endParaRPr lang="en-US" altLang="zh-CN" dirty="0" smtClean="0"/>
          </a:p>
          <a:p>
            <a:r>
              <a:rPr lang="en-US" altLang="zh-CN" dirty="0" smtClean="0"/>
              <a:t>AMD</a:t>
            </a:r>
            <a:r>
              <a:rPr lang="zh-CN" altLang="en-US" dirty="0" smtClean="0"/>
              <a:t>出现了一大堆粉丝，</a:t>
            </a:r>
            <a:endParaRPr lang="en-US" altLang="zh-CN" dirty="0" smtClean="0"/>
          </a:p>
          <a:p>
            <a:r>
              <a:rPr lang="en-US" altLang="zh-CN" dirty="0" smtClean="0"/>
              <a:t>Intel</a:t>
            </a:r>
            <a:r>
              <a:rPr lang="zh-CN" altLang="en-US" dirty="0" smtClean="0"/>
              <a:t>间接放弃了</a:t>
            </a:r>
            <a:r>
              <a:rPr lang="en-US" altLang="zh-CN" dirty="0" smtClean="0"/>
              <a:t>Pentium</a:t>
            </a:r>
            <a:r>
              <a:rPr lang="zh-CN" altLang="en-US" dirty="0" smtClean="0"/>
              <a:t>这个品牌，</a:t>
            </a:r>
            <a:endParaRPr lang="en-US" altLang="zh-CN" dirty="0" smtClean="0"/>
          </a:p>
          <a:p>
            <a:r>
              <a:rPr lang="zh-CN" altLang="en-US" dirty="0" smtClean="0"/>
              <a:t>图拉丁吧的诞生。</a:t>
            </a:r>
            <a:endParaRPr lang="en-US" altLang="zh-CN" dirty="0" smtClean="0"/>
          </a:p>
          <a:p>
            <a:endParaRPr lang="en-US" altLang="zh-CN" dirty="0" smtClean="0"/>
          </a:p>
          <a:p>
            <a:r>
              <a:rPr lang="zh-CN" altLang="en-US" dirty="0" smtClean="0"/>
              <a:t>很久很久以前，</a:t>
            </a:r>
            <a:r>
              <a:rPr lang="en-US" altLang="zh-CN" dirty="0" smtClean="0"/>
              <a:t>CPU</a:t>
            </a:r>
            <a:r>
              <a:rPr lang="zh-CN" altLang="en-US" dirty="0" smtClean="0"/>
              <a:t>市场还不是现在这样的格局。当时，</a:t>
            </a:r>
            <a:r>
              <a:rPr lang="en-US" altLang="zh-CN" dirty="0" smtClean="0"/>
              <a:t>PC</a:t>
            </a:r>
            <a:r>
              <a:rPr lang="zh-CN" altLang="en-US" dirty="0" smtClean="0"/>
              <a:t>业方兴，</a:t>
            </a:r>
            <a:r>
              <a:rPr lang="en-US" altLang="zh-CN" dirty="0" smtClean="0"/>
              <a:t>CPU</a:t>
            </a:r>
            <a:r>
              <a:rPr lang="zh-CN" altLang="en-US" dirty="0" smtClean="0"/>
              <a:t>设计制造入行门槛不算高，单单一个</a:t>
            </a:r>
            <a:r>
              <a:rPr lang="en-US" altLang="zh-CN" dirty="0" smtClean="0"/>
              <a:t>486</a:t>
            </a:r>
            <a:r>
              <a:rPr lang="zh-CN" altLang="en-US" dirty="0" smtClean="0"/>
              <a:t>，就有七八家公司在制造。如同现在漫山遍野的黄焖鸡米饭，说不清谁是正宗谁是山寨。</a:t>
            </a:r>
            <a:endParaRPr lang="en-US" altLang="zh-CN" dirty="0" smtClean="0"/>
          </a:p>
          <a:p>
            <a:r>
              <a:rPr lang="zh-CN" altLang="en-US" dirty="0" smtClean="0"/>
              <a:t>当然，这里面领先的企业一直是</a:t>
            </a:r>
            <a:r>
              <a:rPr lang="en-US" altLang="zh-CN" dirty="0" smtClean="0"/>
              <a:t>Intel</a:t>
            </a:r>
            <a:r>
              <a:rPr lang="zh-CN" altLang="en-US" dirty="0" smtClean="0"/>
              <a:t>。</a:t>
            </a:r>
            <a:endParaRPr lang="en-US" altLang="zh-CN" dirty="0" smtClean="0"/>
          </a:p>
          <a:p>
            <a:r>
              <a:rPr lang="zh-CN" altLang="en-US" dirty="0" smtClean="0"/>
              <a:t>转眼到了</a:t>
            </a:r>
            <a:r>
              <a:rPr lang="en-US" altLang="zh-CN" dirty="0" smtClean="0"/>
              <a:t>90</a:t>
            </a:r>
            <a:r>
              <a:rPr lang="zh-CN" altLang="en-US" dirty="0" smtClean="0"/>
              <a:t>年代末，随着行业发展，竞争激烈，一些公司相继退出了</a:t>
            </a:r>
            <a:r>
              <a:rPr lang="en-US" altLang="zh-CN" dirty="0" smtClean="0"/>
              <a:t>CPU</a:t>
            </a:r>
            <a:r>
              <a:rPr lang="zh-CN" altLang="en-US" dirty="0" smtClean="0"/>
              <a:t>制造业，当时，还在运作的相关企业大概还剩四家：</a:t>
            </a:r>
            <a:endParaRPr lang="en-US" altLang="zh-CN" dirty="0" smtClean="0"/>
          </a:p>
          <a:p>
            <a:r>
              <a:rPr lang="en-US" altLang="zh-CN" dirty="0" smtClean="0"/>
              <a:t>Intel</a:t>
            </a:r>
            <a:r>
              <a:rPr lang="zh-CN" altLang="en-US" dirty="0" smtClean="0"/>
              <a:t>、</a:t>
            </a:r>
            <a:r>
              <a:rPr lang="en-US" altLang="zh-CN" dirty="0" smtClean="0"/>
              <a:t>AMD</a:t>
            </a:r>
            <a:r>
              <a:rPr lang="zh-CN" altLang="en-US" dirty="0" smtClean="0"/>
              <a:t>、</a:t>
            </a:r>
            <a:r>
              <a:rPr lang="en-US" altLang="zh-CN" dirty="0" smtClean="0"/>
              <a:t>Cyrix</a:t>
            </a:r>
            <a:r>
              <a:rPr lang="zh-CN" altLang="en-US" dirty="0" smtClean="0"/>
              <a:t>、</a:t>
            </a:r>
            <a:r>
              <a:rPr lang="en-US" altLang="zh-CN" dirty="0" smtClean="0"/>
              <a:t>IDT</a:t>
            </a:r>
            <a:r>
              <a:rPr lang="zh-CN" altLang="en-US" dirty="0" smtClean="0"/>
              <a:t>。</a:t>
            </a:r>
            <a:endParaRPr lang="en-US" altLang="zh-CN" dirty="0" smtClean="0"/>
          </a:p>
          <a:p>
            <a:r>
              <a:rPr lang="zh-CN" altLang="en-US" dirty="0" smtClean="0"/>
              <a:t>其中，</a:t>
            </a:r>
            <a:r>
              <a:rPr lang="en-US" altLang="zh-CN" dirty="0" smtClean="0"/>
              <a:t>Cyrix</a:t>
            </a:r>
            <a:r>
              <a:rPr lang="zh-CN" altLang="en-US" dirty="0" smtClean="0"/>
              <a:t>和</a:t>
            </a:r>
            <a:r>
              <a:rPr lang="en-US" altLang="zh-CN" dirty="0" smtClean="0"/>
              <a:t>IDT</a:t>
            </a:r>
            <a:r>
              <a:rPr lang="zh-CN" altLang="en-US" dirty="0" smtClean="0"/>
              <a:t>明显就是要挂，最终也确实挂了，被来自台湾的威盛电子（</a:t>
            </a:r>
            <a:r>
              <a:rPr lang="en-US" altLang="zh-CN" dirty="0" smtClean="0"/>
              <a:t>VIA</a:t>
            </a:r>
            <a:r>
              <a:rPr lang="zh-CN" altLang="en-US" dirty="0" smtClean="0"/>
              <a:t>）收购，最后，</a:t>
            </a:r>
            <a:r>
              <a:rPr lang="en-US" altLang="zh-CN" dirty="0" smtClean="0"/>
              <a:t>VIA</a:t>
            </a:r>
            <a:r>
              <a:rPr lang="zh-CN" altLang="en-US" dirty="0" smtClean="0"/>
              <a:t>基本上也挂了。</a:t>
            </a:r>
            <a:endParaRPr lang="en-US" altLang="zh-CN" dirty="0" smtClean="0"/>
          </a:p>
          <a:p>
            <a:r>
              <a:rPr lang="zh-CN" altLang="en-US" dirty="0" smtClean="0"/>
              <a:t>这时候，如果</a:t>
            </a:r>
            <a:r>
              <a:rPr lang="en-US" altLang="zh-CN" dirty="0" smtClean="0"/>
              <a:t>AMD</a:t>
            </a:r>
            <a:r>
              <a:rPr lang="zh-CN" altLang="en-US" dirty="0" smtClean="0"/>
              <a:t>再撑不住，那</a:t>
            </a:r>
            <a:r>
              <a:rPr lang="en-US" altLang="zh-CN" dirty="0" smtClean="0"/>
              <a:t>Intel</a:t>
            </a:r>
            <a:r>
              <a:rPr lang="zh-CN" altLang="en-US" dirty="0" smtClean="0"/>
              <a:t>就会成为这个行业的垄断者，千秋万代一统江湖。</a:t>
            </a:r>
            <a:endParaRPr lang="en-US" altLang="zh-CN" dirty="0" smtClean="0"/>
          </a:p>
          <a:p>
            <a:r>
              <a:rPr lang="zh-CN" altLang="en-US" dirty="0" smtClean="0"/>
              <a:t>当时，</a:t>
            </a:r>
            <a:r>
              <a:rPr lang="en-US" altLang="zh-CN" dirty="0" smtClean="0"/>
              <a:t>AMD</a:t>
            </a:r>
            <a:r>
              <a:rPr lang="zh-CN" altLang="en-US" dirty="0" smtClean="0"/>
              <a:t>情况并不好，其拳头产品</a:t>
            </a:r>
            <a:r>
              <a:rPr lang="en-US" altLang="zh-CN" dirty="0" smtClean="0"/>
              <a:t>K6-2</a:t>
            </a:r>
            <a:r>
              <a:rPr lang="zh-CN" altLang="en-US" dirty="0" smtClean="0"/>
              <a:t>只能勉强和</a:t>
            </a:r>
            <a:r>
              <a:rPr lang="en-US" altLang="zh-CN" dirty="0" smtClean="0"/>
              <a:t>Intel</a:t>
            </a:r>
            <a:r>
              <a:rPr lang="zh-CN" altLang="en-US" dirty="0" smtClean="0"/>
              <a:t>的低端产品</a:t>
            </a:r>
            <a:r>
              <a:rPr lang="en-US" altLang="zh-CN" dirty="0" smtClean="0"/>
              <a:t>Celeron</a:t>
            </a:r>
            <a:r>
              <a:rPr lang="zh-CN" altLang="en-US" dirty="0" smtClean="0"/>
              <a:t>（赛扬）打平，尚不足以对</a:t>
            </a:r>
            <a:r>
              <a:rPr lang="en-US" altLang="zh-CN" dirty="0" smtClean="0"/>
              <a:t>Pentium II</a:t>
            </a:r>
            <a:r>
              <a:rPr lang="zh-CN" altLang="en-US" dirty="0" smtClean="0"/>
              <a:t>造成威胁，同时，在</a:t>
            </a:r>
            <a:r>
              <a:rPr lang="en-US" altLang="zh-CN" dirty="0" smtClean="0"/>
              <a:t>Pentium II</a:t>
            </a:r>
            <a:r>
              <a:rPr lang="zh-CN" altLang="en-US" dirty="0" smtClean="0"/>
              <a:t>的基础上，推出了性能更好的</a:t>
            </a:r>
            <a:r>
              <a:rPr lang="en-US" altLang="zh-CN" dirty="0" smtClean="0"/>
              <a:t>Pentium III</a:t>
            </a:r>
            <a:r>
              <a:rPr lang="zh-CN" altLang="en-US" dirty="0" smtClean="0"/>
              <a:t>。</a:t>
            </a:r>
            <a:endParaRPr lang="en-US" altLang="zh-CN" dirty="0" smtClean="0"/>
          </a:p>
          <a:p>
            <a:r>
              <a:rPr lang="en-US" altLang="zh-CN" dirty="0" smtClean="0"/>
              <a:t>intel</a:t>
            </a:r>
            <a:r>
              <a:rPr lang="zh-CN" altLang="en-US" dirty="0" smtClean="0"/>
              <a:t>的春秋大梦，看起来就不远处。</a:t>
            </a:r>
            <a:endParaRPr lang="en-US" altLang="zh-CN" dirty="0" smtClean="0"/>
          </a:p>
          <a:p>
            <a:r>
              <a:rPr lang="zh-CN" altLang="en-US" dirty="0" smtClean="0"/>
              <a:t>这个时候，悬崖边上的</a:t>
            </a:r>
            <a:r>
              <a:rPr lang="en-US" altLang="zh-CN" dirty="0" smtClean="0"/>
              <a:t>AMD</a:t>
            </a:r>
            <a:r>
              <a:rPr lang="zh-CN" altLang="en-US" dirty="0" smtClean="0"/>
              <a:t>推出了一款里程碑式的产品：基于</a:t>
            </a:r>
            <a:r>
              <a:rPr lang="en-US" altLang="zh-CN" dirty="0" smtClean="0"/>
              <a:t>K7</a:t>
            </a:r>
            <a:r>
              <a:rPr lang="zh-CN" altLang="en-US" dirty="0" smtClean="0"/>
              <a:t>架构的</a:t>
            </a:r>
            <a:r>
              <a:rPr lang="en-US" altLang="zh-CN" dirty="0" smtClean="0"/>
              <a:t>Athlon</a:t>
            </a:r>
            <a:r>
              <a:rPr lang="zh-CN" altLang="en-US" dirty="0" smtClean="0"/>
              <a:t>（速龙）。</a:t>
            </a:r>
            <a:endParaRPr lang="en-US" altLang="zh-CN" dirty="0" smtClean="0"/>
          </a:p>
          <a:p>
            <a:r>
              <a:rPr lang="zh-CN" altLang="en-US" dirty="0" smtClean="0"/>
              <a:t>得益于表现优异的</a:t>
            </a:r>
            <a:r>
              <a:rPr lang="en-US" altLang="zh-CN" dirty="0" smtClean="0"/>
              <a:t>K7</a:t>
            </a:r>
            <a:r>
              <a:rPr lang="zh-CN" altLang="en-US" dirty="0" smtClean="0"/>
              <a:t>架构，</a:t>
            </a:r>
            <a:r>
              <a:rPr lang="en-US" altLang="zh-CN" dirty="0" smtClean="0"/>
              <a:t>Athlon</a:t>
            </a:r>
            <a:r>
              <a:rPr lang="zh-CN" altLang="en-US" dirty="0" smtClean="0"/>
              <a:t>和</a:t>
            </a:r>
            <a:r>
              <a:rPr lang="en-US" altLang="zh-CN" dirty="0" smtClean="0"/>
              <a:t>Pentium III</a:t>
            </a:r>
            <a:r>
              <a:rPr lang="zh-CN" altLang="en-US" dirty="0" smtClean="0"/>
              <a:t>的性能基本相同，互有胜负。但是对</a:t>
            </a:r>
            <a:r>
              <a:rPr lang="en-US" altLang="zh-CN" dirty="0" smtClean="0"/>
              <a:t>Intel</a:t>
            </a:r>
            <a:r>
              <a:rPr lang="zh-CN" altLang="en-US" dirty="0" smtClean="0"/>
              <a:t>来讲比较要命的的是，</a:t>
            </a:r>
            <a:r>
              <a:rPr lang="en-US" altLang="zh-CN" dirty="0" smtClean="0"/>
              <a:t>Athlon</a:t>
            </a:r>
            <a:r>
              <a:rPr lang="zh-CN" altLang="en-US" dirty="0" smtClean="0"/>
              <a:t>的价钱只有</a:t>
            </a:r>
            <a:r>
              <a:rPr lang="en-US" altLang="zh-CN" dirty="0" smtClean="0"/>
              <a:t>Pentium III</a:t>
            </a:r>
            <a:r>
              <a:rPr lang="zh-CN" altLang="en-US" dirty="0" smtClean="0"/>
              <a:t>的一半到</a:t>
            </a:r>
            <a:r>
              <a:rPr lang="en-US" altLang="zh-CN" dirty="0" smtClean="0"/>
              <a:t>2/3</a:t>
            </a:r>
            <a:r>
              <a:rPr lang="zh-CN" altLang="en-US" dirty="0" smtClean="0"/>
              <a:t>。</a:t>
            </a:r>
            <a:endParaRPr lang="en-US" altLang="zh-CN" dirty="0" smtClean="0"/>
          </a:p>
          <a:p>
            <a:r>
              <a:rPr lang="zh-CN" altLang="en-US" dirty="0" smtClean="0"/>
              <a:t>不按常理出牌的</a:t>
            </a:r>
            <a:r>
              <a:rPr lang="en-US" altLang="zh-CN" dirty="0" smtClean="0"/>
              <a:t>AMD</a:t>
            </a:r>
            <a:r>
              <a:rPr lang="zh-CN" altLang="en-US" dirty="0" smtClean="0"/>
              <a:t>立刻就得到了市场的认同。</a:t>
            </a:r>
            <a:endParaRPr lang="en-US" altLang="zh-CN" dirty="0" smtClean="0"/>
          </a:p>
          <a:p>
            <a:r>
              <a:rPr lang="zh-CN" altLang="en-US" dirty="0" smtClean="0"/>
              <a:t>更要命的是，</a:t>
            </a:r>
            <a:r>
              <a:rPr lang="en-US" altLang="zh-CN" dirty="0" smtClean="0"/>
              <a:t>2000</a:t>
            </a:r>
            <a:r>
              <a:rPr lang="zh-CN" altLang="en-US" dirty="0" smtClean="0"/>
              <a:t>年</a:t>
            </a:r>
            <a:r>
              <a:rPr lang="en-US" altLang="zh-CN" dirty="0" smtClean="0"/>
              <a:t>3</a:t>
            </a:r>
            <a:r>
              <a:rPr lang="zh-CN" altLang="en-US" dirty="0" smtClean="0"/>
              <a:t>月</a:t>
            </a:r>
            <a:r>
              <a:rPr lang="en-US" altLang="zh-CN" dirty="0" smtClean="0"/>
              <a:t>6</a:t>
            </a:r>
            <a:r>
              <a:rPr lang="zh-CN" altLang="en-US" dirty="0" smtClean="0"/>
              <a:t>日，</a:t>
            </a:r>
            <a:r>
              <a:rPr lang="en-US" altLang="zh-CN" dirty="0" smtClean="0"/>
              <a:t>AMD</a:t>
            </a:r>
            <a:r>
              <a:rPr lang="zh-CN" altLang="en-US" dirty="0" smtClean="0"/>
              <a:t>率先发布了</a:t>
            </a:r>
            <a:r>
              <a:rPr lang="en-US" altLang="zh-CN" dirty="0" smtClean="0"/>
              <a:t>1G</a:t>
            </a:r>
            <a:r>
              <a:rPr lang="zh-CN" altLang="en-US" dirty="0" smtClean="0"/>
              <a:t>主频的</a:t>
            </a:r>
            <a:r>
              <a:rPr lang="en-US" altLang="zh-CN" dirty="0" smtClean="0"/>
              <a:t>Athlon</a:t>
            </a:r>
            <a:r>
              <a:rPr lang="zh-CN" altLang="en-US" dirty="0" smtClean="0"/>
              <a:t>。这是</a:t>
            </a:r>
            <a:r>
              <a:rPr lang="en-US" altLang="zh-CN" dirty="0" smtClean="0"/>
              <a:t>CPU</a:t>
            </a:r>
            <a:r>
              <a:rPr lang="zh-CN" altLang="en-US" dirty="0" smtClean="0"/>
              <a:t>历史上第一次突破</a:t>
            </a:r>
            <a:r>
              <a:rPr lang="en-US" altLang="zh-CN" dirty="0" smtClean="0"/>
              <a:t>1G</a:t>
            </a:r>
            <a:r>
              <a:rPr lang="zh-CN" altLang="en-US" dirty="0" smtClean="0"/>
              <a:t>大关。</a:t>
            </a:r>
            <a:endParaRPr lang="en-US" altLang="zh-CN" dirty="0" smtClean="0"/>
          </a:p>
          <a:p>
            <a:r>
              <a:rPr lang="zh-CN" altLang="en-US" dirty="0" smtClean="0"/>
              <a:t>而</a:t>
            </a:r>
            <a:r>
              <a:rPr lang="en-US" altLang="zh-CN" dirty="0" smtClean="0"/>
              <a:t>1G</a:t>
            </a:r>
            <a:r>
              <a:rPr lang="zh-CN" altLang="en-US" dirty="0" smtClean="0"/>
              <a:t>的</a:t>
            </a:r>
            <a:r>
              <a:rPr lang="en-US" altLang="zh-CN" dirty="0" smtClean="0"/>
              <a:t>Pentium III</a:t>
            </a:r>
            <a:r>
              <a:rPr lang="zh-CN" altLang="en-US" dirty="0" smtClean="0"/>
              <a:t>，则恰好晚了两天。</a:t>
            </a:r>
            <a:endParaRPr lang="en-US" altLang="zh-CN" dirty="0" smtClean="0"/>
          </a:p>
          <a:p>
            <a:r>
              <a:rPr lang="zh-CN" altLang="en-US" dirty="0" smtClean="0"/>
              <a:t>自</a:t>
            </a:r>
            <a:r>
              <a:rPr lang="en-US" altLang="zh-CN" dirty="0" smtClean="0"/>
              <a:t>4004</a:t>
            </a:r>
            <a:r>
              <a:rPr lang="zh-CN" altLang="en-US" dirty="0" smtClean="0"/>
              <a:t>开始，相继开发出</a:t>
            </a:r>
            <a:r>
              <a:rPr lang="en-US" altLang="zh-CN" dirty="0" smtClean="0"/>
              <a:t>8008</a:t>
            </a:r>
            <a:r>
              <a:rPr lang="zh-CN" altLang="en-US" dirty="0" smtClean="0"/>
              <a:t>、</a:t>
            </a:r>
            <a:r>
              <a:rPr lang="en-US" altLang="zh-CN" dirty="0" smtClean="0"/>
              <a:t>8086</a:t>
            </a:r>
            <a:r>
              <a:rPr lang="zh-CN" altLang="en-US" dirty="0" smtClean="0"/>
              <a:t>、</a:t>
            </a:r>
            <a:r>
              <a:rPr lang="en-US" altLang="zh-CN" dirty="0" smtClean="0"/>
              <a:t>286</a:t>
            </a:r>
            <a:r>
              <a:rPr lang="zh-CN" altLang="en-US" dirty="0" smtClean="0"/>
              <a:t>、</a:t>
            </a:r>
            <a:r>
              <a:rPr lang="en-US" altLang="zh-CN" dirty="0" smtClean="0"/>
              <a:t>386</a:t>
            </a:r>
            <a:r>
              <a:rPr lang="zh-CN" altLang="en-US" dirty="0" smtClean="0"/>
              <a:t>、</a:t>
            </a:r>
            <a:r>
              <a:rPr lang="en-US" altLang="zh-CN" dirty="0" smtClean="0"/>
              <a:t>486</a:t>
            </a:r>
            <a:r>
              <a:rPr lang="zh-CN" altLang="en-US" dirty="0" smtClean="0"/>
              <a:t>，一直到</a:t>
            </a:r>
            <a:r>
              <a:rPr lang="en-US" altLang="zh-CN" dirty="0" smtClean="0"/>
              <a:t>Pentium</a:t>
            </a:r>
            <a:r>
              <a:rPr lang="zh-CN" altLang="en-US" dirty="0" smtClean="0"/>
              <a:t>、</a:t>
            </a:r>
            <a:r>
              <a:rPr lang="en-US" altLang="zh-CN" dirty="0" smtClean="0"/>
              <a:t>Pentium II</a:t>
            </a:r>
            <a:r>
              <a:rPr lang="zh-CN" altLang="en-US" dirty="0" smtClean="0"/>
              <a:t>、</a:t>
            </a:r>
            <a:r>
              <a:rPr lang="en-US" altLang="zh-CN" dirty="0" smtClean="0"/>
              <a:t>Pentium III</a:t>
            </a:r>
            <a:r>
              <a:rPr lang="zh-CN" altLang="en-US" dirty="0" smtClean="0"/>
              <a:t>的</a:t>
            </a:r>
            <a:r>
              <a:rPr lang="en-US" altLang="zh-CN" dirty="0" smtClean="0"/>
              <a:t>CPU</a:t>
            </a:r>
            <a:r>
              <a:rPr lang="zh-CN" altLang="en-US" dirty="0" smtClean="0"/>
              <a:t>业王者</a:t>
            </a:r>
            <a:r>
              <a:rPr lang="en-US" altLang="zh-CN" dirty="0" smtClean="0"/>
              <a:t>Intel</a:t>
            </a:r>
            <a:r>
              <a:rPr lang="zh-CN" altLang="en-US" dirty="0" smtClean="0"/>
              <a:t>，居然让</a:t>
            </a:r>
            <a:r>
              <a:rPr lang="en-US" altLang="zh-CN" dirty="0" smtClean="0"/>
              <a:t>AMD</a:t>
            </a:r>
            <a:r>
              <a:rPr lang="zh-CN" altLang="en-US" dirty="0" smtClean="0"/>
              <a:t>拿了一血，这绝对是</a:t>
            </a:r>
            <a:r>
              <a:rPr lang="en-US" altLang="zh-CN" dirty="0" smtClean="0"/>
              <a:t>Intel</a:t>
            </a:r>
            <a:r>
              <a:rPr lang="zh-CN" altLang="en-US" dirty="0" smtClean="0"/>
              <a:t>的奇耻大辱。更何况，</a:t>
            </a:r>
            <a:r>
              <a:rPr lang="en-US" altLang="zh-CN" dirty="0" smtClean="0"/>
              <a:t>AMD</a:t>
            </a:r>
            <a:r>
              <a:rPr lang="zh-CN" altLang="en-US" dirty="0" smtClean="0"/>
              <a:t>已经开始侵蚀</a:t>
            </a:r>
            <a:r>
              <a:rPr lang="en-US" altLang="zh-CN" dirty="0" smtClean="0"/>
              <a:t>Intel</a:t>
            </a:r>
            <a:r>
              <a:rPr lang="zh-CN" altLang="en-US" dirty="0" smtClean="0"/>
              <a:t>的市场占有率了。</a:t>
            </a:r>
            <a:r>
              <a:rPr lang="en-US" altLang="zh-CN" dirty="0" smtClean="0"/>
              <a:t>Intel</a:t>
            </a:r>
            <a:r>
              <a:rPr lang="zh-CN" altLang="en-US" dirty="0" smtClean="0"/>
              <a:t>必须反击。</a:t>
            </a:r>
            <a:endParaRPr lang="en-US" altLang="zh-CN" dirty="0" smtClean="0"/>
          </a:p>
          <a:p>
            <a:r>
              <a:rPr lang="zh-CN" altLang="en-US" dirty="0" smtClean="0"/>
              <a:t>需要说明的是，那个时候，</a:t>
            </a:r>
            <a:r>
              <a:rPr lang="en-US" altLang="zh-CN" dirty="0" smtClean="0"/>
              <a:t>AMD</a:t>
            </a:r>
            <a:r>
              <a:rPr lang="zh-CN" altLang="en-US" dirty="0" smtClean="0"/>
              <a:t>和</a:t>
            </a:r>
            <a:r>
              <a:rPr lang="en-US" altLang="zh-CN" dirty="0" smtClean="0"/>
              <a:t>Intel</a:t>
            </a:r>
            <a:r>
              <a:rPr lang="zh-CN" altLang="en-US" dirty="0" smtClean="0"/>
              <a:t>的竞争是非常激烈的，远不是现在挤牙膏局面。</a:t>
            </a:r>
            <a:r>
              <a:rPr lang="en-US" altLang="zh-CN" dirty="0" smtClean="0"/>
              <a:t>1999</a:t>
            </a:r>
            <a:r>
              <a:rPr lang="zh-CN" altLang="en-US" dirty="0" smtClean="0"/>
              <a:t>年</a:t>
            </a:r>
            <a:r>
              <a:rPr lang="en-US" altLang="zh-CN" dirty="0" smtClean="0"/>
              <a:t>2</a:t>
            </a:r>
            <a:r>
              <a:rPr lang="zh-CN" altLang="en-US" dirty="0" smtClean="0"/>
              <a:t>月发布的</a:t>
            </a:r>
            <a:r>
              <a:rPr lang="en-US" altLang="zh-CN" dirty="0" smtClean="0"/>
              <a:t>Pentium III</a:t>
            </a:r>
            <a:r>
              <a:rPr lang="zh-CN" altLang="en-US" dirty="0" smtClean="0"/>
              <a:t>，速度只有</a:t>
            </a:r>
            <a:r>
              <a:rPr lang="en-US" altLang="zh-CN" dirty="0" smtClean="0"/>
              <a:t>500 MHz</a:t>
            </a:r>
            <a:r>
              <a:rPr lang="zh-CN" altLang="en-US" dirty="0" smtClean="0"/>
              <a:t>，而到了</a:t>
            </a:r>
            <a:r>
              <a:rPr lang="en-US" altLang="zh-CN" dirty="0" smtClean="0"/>
              <a:t>2000</a:t>
            </a:r>
            <a:r>
              <a:rPr lang="zh-CN" altLang="en-US" dirty="0" smtClean="0"/>
              <a:t>年</a:t>
            </a:r>
            <a:r>
              <a:rPr lang="en-US" altLang="zh-CN" dirty="0" smtClean="0"/>
              <a:t>3</a:t>
            </a:r>
            <a:r>
              <a:rPr lang="zh-CN" altLang="en-US" dirty="0" smtClean="0"/>
              <a:t>月，</a:t>
            </a:r>
            <a:r>
              <a:rPr lang="en-US" altLang="zh-CN" dirty="0" smtClean="0"/>
              <a:t>intel</a:t>
            </a:r>
            <a:r>
              <a:rPr lang="zh-CN" altLang="en-US" dirty="0" smtClean="0"/>
              <a:t>就把</a:t>
            </a:r>
            <a:r>
              <a:rPr lang="en-US" altLang="zh-CN" dirty="0" smtClean="0"/>
              <a:t>Pentium III</a:t>
            </a:r>
            <a:r>
              <a:rPr lang="zh-CN" altLang="en-US" dirty="0" smtClean="0"/>
              <a:t>翻倍提高到了</a:t>
            </a:r>
            <a:r>
              <a:rPr lang="en-US" altLang="zh-CN" dirty="0" smtClean="0"/>
              <a:t>1 GHz</a:t>
            </a:r>
            <a:r>
              <a:rPr lang="zh-CN" altLang="en-US" dirty="0" smtClean="0"/>
              <a:t>。</a:t>
            </a:r>
            <a:endParaRPr lang="en-US" altLang="zh-CN" dirty="0" smtClean="0"/>
          </a:p>
          <a:p>
            <a:r>
              <a:rPr lang="zh-CN" altLang="en-US" dirty="0" smtClean="0"/>
              <a:t>这个时间段内，在</a:t>
            </a:r>
            <a:r>
              <a:rPr lang="en-US" altLang="zh-CN" dirty="0" smtClean="0"/>
              <a:t>AMD</a:t>
            </a:r>
            <a:r>
              <a:rPr lang="zh-CN" altLang="en-US" dirty="0" smtClean="0"/>
              <a:t>的重压之下，</a:t>
            </a:r>
            <a:r>
              <a:rPr lang="en-US" altLang="zh-CN" dirty="0" smtClean="0"/>
              <a:t>Intel</a:t>
            </a:r>
            <a:r>
              <a:rPr lang="zh-CN" altLang="en-US" dirty="0" smtClean="0"/>
              <a:t>至少出了三个大力出悲剧的事故，其中每一个事故都可以在这个问题下构成一个单独的答案：</a:t>
            </a:r>
            <a:endParaRPr lang="en-US" altLang="zh-CN" dirty="0" smtClean="0"/>
          </a:p>
          <a:p>
            <a:r>
              <a:rPr lang="en-US" altLang="zh-CN" dirty="0" smtClean="0"/>
              <a:t>1</a:t>
            </a:r>
            <a:r>
              <a:rPr lang="zh-CN" altLang="en-US" dirty="0" smtClean="0"/>
              <a:t>，为了使用更快速的</a:t>
            </a:r>
            <a:r>
              <a:rPr lang="en-US" altLang="zh-CN" dirty="0" smtClean="0"/>
              <a:t>Rambus</a:t>
            </a:r>
            <a:r>
              <a:rPr lang="zh-CN" altLang="en-US" dirty="0" smtClean="0"/>
              <a:t>公司的内存，</a:t>
            </a:r>
            <a:r>
              <a:rPr lang="en-US" altLang="zh-CN" dirty="0" smtClean="0"/>
              <a:t>Intel</a:t>
            </a:r>
            <a:r>
              <a:rPr lang="zh-CN" altLang="en-US" dirty="0" smtClean="0"/>
              <a:t>开发了</a:t>
            </a:r>
            <a:r>
              <a:rPr lang="en-US" altLang="zh-CN" dirty="0" smtClean="0"/>
              <a:t>i820</a:t>
            </a:r>
            <a:r>
              <a:rPr lang="zh-CN" altLang="en-US" dirty="0" smtClean="0"/>
              <a:t>芯片组，该芯片组出现错误，被迫召回。</a:t>
            </a:r>
            <a:endParaRPr lang="en-US" altLang="zh-CN" dirty="0" smtClean="0"/>
          </a:p>
          <a:p>
            <a:r>
              <a:rPr lang="en-US" altLang="zh-CN" dirty="0" smtClean="0"/>
              <a:t>2</a:t>
            </a:r>
            <a:r>
              <a:rPr lang="zh-CN" altLang="en-US" dirty="0" smtClean="0"/>
              <a:t>，为了追求更高频率，</a:t>
            </a:r>
            <a:r>
              <a:rPr lang="en-US" altLang="zh-CN" dirty="0" smtClean="0"/>
              <a:t>Intel</a:t>
            </a:r>
            <a:r>
              <a:rPr lang="zh-CN" altLang="en-US" dirty="0" smtClean="0"/>
              <a:t>强行推出了</a:t>
            </a:r>
            <a:r>
              <a:rPr lang="en-US" altLang="zh-CN" dirty="0" smtClean="0"/>
              <a:t>1.13 GHz</a:t>
            </a:r>
            <a:r>
              <a:rPr lang="zh-CN" altLang="en-US" dirty="0" smtClean="0"/>
              <a:t>的</a:t>
            </a:r>
            <a:r>
              <a:rPr lang="en-US" altLang="zh-CN" dirty="0" smtClean="0"/>
              <a:t>Pentium III</a:t>
            </a:r>
            <a:r>
              <a:rPr lang="zh-CN" altLang="en-US" dirty="0" smtClean="0"/>
              <a:t>，该</a:t>
            </a:r>
            <a:r>
              <a:rPr lang="en-US" altLang="zh-CN" dirty="0" smtClean="0"/>
              <a:t>CPU</a:t>
            </a:r>
            <a:r>
              <a:rPr lang="zh-CN" altLang="en-US" dirty="0" smtClean="0"/>
              <a:t>出现错误，被迫召回。</a:t>
            </a:r>
            <a:endParaRPr lang="en-US" altLang="zh-CN" dirty="0" smtClean="0"/>
          </a:p>
          <a:p>
            <a:r>
              <a:rPr lang="en-US" altLang="zh-CN" dirty="0" smtClean="0"/>
              <a:t>3</a:t>
            </a:r>
            <a:r>
              <a:rPr lang="zh-CN" altLang="en-US" dirty="0" smtClean="0"/>
              <a:t>，为了更高速度，</a:t>
            </a:r>
            <a:r>
              <a:rPr lang="en-US" altLang="zh-CN" dirty="0" smtClean="0"/>
              <a:t>Intel</a:t>
            </a:r>
            <a:r>
              <a:rPr lang="zh-CN" altLang="en-US" dirty="0" smtClean="0"/>
              <a:t>选择了更高速的</a:t>
            </a:r>
            <a:r>
              <a:rPr lang="en-US" altLang="zh-CN" dirty="0" smtClean="0"/>
              <a:t>Rambus</a:t>
            </a:r>
            <a:r>
              <a:rPr lang="zh-CN" altLang="en-US" dirty="0" smtClean="0"/>
              <a:t>内存，而不是更便宜的</a:t>
            </a:r>
            <a:r>
              <a:rPr lang="en-US" altLang="zh-CN" dirty="0" smtClean="0"/>
              <a:t>DDR</a:t>
            </a:r>
            <a:r>
              <a:rPr lang="zh-CN" altLang="en-US" dirty="0" smtClean="0"/>
              <a:t>内存作为新一代内存方案，昂贵的</a:t>
            </a:r>
            <a:r>
              <a:rPr lang="en-US" altLang="zh-CN" dirty="0" smtClean="0"/>
              <a:t>Rambus</a:t>
            </a:r>
            <a:r>
              <a:rPr lang="zh-CN" altLang="en-US" dirty="0" smtClean="0"/>
              <a:t>被</a:t>
            </a:r>
            <a:r>
              <a:rPr lang="en-US" altLang="zh-CN" dirty="0" smtClean="0"/>
              <a:t>AMD</a:t>
            </a:r>
            <a:r>
              <a:rPr lang="zh-CN" altLang="en-US" dirty="0" smtClean="0"/>
              <a:t>等支持的</a:t>
            </a:r>
            <a:r>
              <a:rPr lang="en-US" altLang="zh-CN" dirty="0" smtClean="0"/>
              <a:t>DDR</a:t>
            </a:r>
            <a:r>
              <a:rPr lang="zh-CN" altLang="en-US" dirty="0" smtClean="0"/>
              <a:t>打得满地找牙，</a:t>
            </a:r>
            <a:r>
              <a:rPr lang="en-US" altLang="zh-CN" dirty="0" smtClean="0"/>
              <a:t>Intel</a:t>
            </a:r>
            <a:r>
              <a:rPr lang="zh-CN" altLang="en-US" dirty="0" smtClean="0"/>
              <a:t>被迫花巨资买断了和</a:t>
            </a:r>
            <a:r>
              <a:rPr lang="en-US" altLang="zh-CN" dirty="0" smtClean="0"/>
              <a:t>Rambus</a:t>
            </a:r>
            <a:r>
              <a:rPr lang="zh-CN" altLang="en-US" dirty="0" smtClean="0"/>
              <a:t>的合同，重回</a:t>
            </a:r>
            <a:r>
              <a:rPr lang="en-US" altLang="zh-CN" dirty="0" smtClean="0"/>
              <a:t>DDR</a:t>
            </a:r>
            <a:r>
              <a:rPr lang="zh-CN" altLang="en-US" dirty="0" smtClean="0"/>
              <a:t>阵营。</a:t>
            </a:r>
            <a:endParaRPr lang="en-US" altLang="zh-CN" dirty="0" smtClean="0"/>
          </a:p>
          <a:p>
            <a:r>
              <a:rPr lang="zh-CN" altLang="en-US" dirty="0" smtClean="0"/>
              <a:t>顺便说一句，</a:t>
            </a:r>
            <a:r>
              <a:rPr lang="en-US" altLang="zh-CN" dirty="0" smtClean="0"/>
              <a:t>Rambus</a:t>
            </a:r>
            <a:r>
              <a:rPr lang="zh-CN" altLang="en-US" dirty="0" smtClean="0"/>
              <a:t>绝对是坑</a:t>
            </a:r>
            <a:r>
              <a:rPr lang="en-US" altLang="zh-CN" dirty="0" smtClean="0"/>
              <a:t>Intel</a:t>
            </a:r>
            <a:r>
              <a:rPr lang="zh-CN" altLang="en-US" dirty="0" smtClean="0"/>
              <a:t>专业户</a:t>
            </a:r>
            <a:r>
              <a:rPr lang="en-US" altLang="zh-CN" dirty="0" smtClean="0"/>
              <a:t>……</a:t>
            </a:r>
          </a:p>
          <a:p>
            <a:r>
              <a:rPr lang="zh-CN" altLang="en-US" dirty="0" smtClean="0"/>
              <a:t>忍无可忍，</a:t>
            </a:r>
            <a:r>
              <a:rPr lang="en-US" altLang="zh-CN" dirty="0" smtClean="0"/>
              <a:t>Intel</a:t>
            </a:r>
            <a:r>
              <a:rPr lang="zh-CN" altLang="en-US" dirty="0" smtClean="0"/>
              <a:t>终于憋出了大招：采用</a:t>
            </a:r>
            <a:r>
              <a:rPr lang="en-US" altLang="zh-CN" dirty="0" err="1" smtClean="0"/>
              <a:t>NetBurst</a:t>
            </a:r>
            <a:r>
              <a:rPr lang="zh-CN" altLang="en-US" dirty="0" smtClean="0"/>
              <a:t>架构的奔腾</a:t>
            </a:r>
            <a:r>
              <a:rPr lang="en-US" altLang="zh-CN" dirty="0" smtClean="0"/>
              <a:t>4</a:t>
            </a:r>
            <a:r>
              <a:rPr lang="zh-CN" altLang="en-US" dirty="0" smtClean="0"/>
              <a:t>。</a:t>
            </a:r>
            <a:endParaRPr lang="en-US" altLang="zh-CN" dirty="0" smtClean="0"/>
          </a:p>
          <a:p>
            <a:r>
              <a:rPr lang="en-US" altLang="zh-CN" dirty="0" smtClean="0"/>
              <a:t>Pentium 4</a:t>
            </a:r>
            <a:r>
              <a:rPr lang="zh-CN" altLang="en-US" dirty="0" smtClean="0"/>
              <a:t>的登场是震撼的。当时，</a:t>
            </a:r>
            <a:r>
              <a:rPr lang="en-US" altLang="zh-CN" dirty="0" smtClean="0"/>
              <a:t>AMD</a:t>
            </a:r>
            <a:r>
              <a:rPr lang="zh-CN" altLang="en-US" dirty="0" smtClean="0"/>
              <a:t>和</a:t>
            </a:r>
            <a:r>
              <a:rPr lang="en-US" altLang="zh-CN" dirty="0" smtClean="0"/>
              <a:t>intel</a:t>
            </a:r>
            <a:r>
              <a:rPr lang="zh-CN" altLang="en-US" dirty="0" smtClean="0"/>
              <a:t>还在</a:t>
            </a:r>
            <a:r>
              <a:rPr lang="en-US" altLang="zh-CN" dirty="0" smtClean="0"/>
              <a:t>1GHz</a:t>
            </a:r>
            <a:r>
              <a:rPr lang="zh-CN" altLang="en-US" dirty="0" smtClean="0"/>
              <a:t>左右奋战，最高也就是</a:t>
            </a:r>
            <a:r>
              <a:rPr lang="en-US" altLang="zh-CN" dirty="0" smtClean="0"/>
              <a:t>1.1G</a:t>
            </a:r>
            <a:r>
              <a:rPr lang="zh-CN" altLang="en-US" dirty="0" smtClean="0"/>
              <a:t>这个样子，而</a:t>
            </a:r>
            <a:r>
              <a:rPr lang="en-US" altLang="zh-CN" dirty="0" smtClean="0"/>
              <a:t>Pentium 4</a:t>
            </a:r>
            <a:r>
              <a:rPr lang="zh-CN" altLang="en-US" dirty="0" smtClean="0"/>
              <a:t>出场就是</a:t>
            </a:r>
            <a:r>
              <a:rPr lang="en-US" altLang="zh-CN" dirty="0" smtClean="0"/>
              <a:t>1.4G</a:t>
            </a:r>
            <a:r>
              <a:rPr lang="zh-CN" altLang="en-US" dirty="0" smtClean="0"/>
              <a:t>和</a:t>
            </a:r>
            <a:r>
              <a:rPr lang="en-US" altLang="zh-CN" dirty="0" smtClean="0"/>
              <a:t>1.5G</a:t>
            </a:r>
            <a:r>
              <a:rPr lang="zh-CN" altLang="en-US" dirty="0" smtClean="0"/>
              <a:t>，一下子就把</a:t>
            </a:r>
            <a:r>
              <a:rPr lang="en-US" altLang="zh-CN" dirty="0" smtClean="0"/>
              <a:t>AMD</a:t>
            </a:r>
            <a:r>
              <a:rPr lang="zh-CN" altLang="en-US" dirty="0" smtClean="0"/>
              <a:t>拉开了一大截。</a:t>
            </a:r>
            <a:endParaRPr lang="en-US" altLang="zh-CN" dirty="0" smtClean="0"/>
          </a:p>
          <a:p>
            <a:r>
              <a:rPr lang="zh-CN" altLang="en-US" dirty="0" smtClean="0"/>
              <a:t>但是很快大家就发现不对，</a:t>
            </a:r>
            <a:r>
              <a:rPr lang="en-US" altLang="zh-CN" dirty="0" smtClean="0"/>
              <a:t>Pentium 4</a:t>
            </a:r>
            <a:r>
              <a:rPr lang="zh-CN" altLang="en-US" dirty="0" smtClean="0"/>
              <a:t>为什么这么慢呢？倒不是说</a:t>
            </a:r>
            <a:r>
              <a:rPr lang="en-US" altLang="zh-CN" dirty="0" smtClean="0"/>
              <a:t>Pentium 4</a:t>
            </a:r>
            <a:r>
              <a:rPr lang="zh-CN" altLang="en-US" dirty="0" smtClean="0"/>
              <a:t>真的就比</a:t>
            </a:r>
            <a:r>
              <a:rPr lang="en-US" altLang="zh-CN" dirty="0" smtClean="0"/>
              <a:t>Pentium III</a:t>
            </a:r>
            <a:r>
              <a:rPr lang="zh-CN" altLang="en-US" dirty="0" smtClean="0"/>
              <a:t>慢，而是说，按照跑分情况测算，</a:t>
            </a:r>
            <a:r>
              <a:rPr lang="en-US" altLang="zh-CN" dirty="0" smtClean="0"/>
              <a:t>Pentium 4</a:t>
            </a:r>
            <a:r>
              <a:rPr lang="zh-CN" altLang="en-US" dirty="0" smtClean="0"/>
              <a:t>的</a:t>
            </a:r>
            <a:r>
              <a:rPr lang="en-US" altLang="zh-CN" dirty="0" smtClean="0"/>
              <a:t>1.5G</a:t>
            </a:r>
            <a:r>
              <a:rPr lang="zh-CN" altLang="en-US" dirty="0" smtClean="0"/>
              <a:t>大概只有</a:t>
            </a:r>
            <a:r>
              <a:rPr lang="en-US" altLang="zh-CN" dirty="0" smtClean="0"/>
              <a:t>Pentium III 1.2-1.3G</a:t>
            </a:r>
            <a:r>
              <a:rPr lang="zh-CN" altLang="en-US" dirty="0" smtClean="0"/>
              <a:t>的水平，到不了</a:t>
            </a:r>
            <a:r>
              <a:rPr lang="en-US" altLang="zh-CN" dirty="0" smtClean="0"/>
              <a:t>1.5G</a:t>
            </a:r>
            <a:r>
              <a:rPr lang="zh-CN" altLang="en-US" dirty="0" smtClean="0"/>
              <a:t>。</a:t>
            </a:r>
            <a:endParaRPr lang="en-US" altLang="zh-CN" dirty="0" smtClean="0"/>
          </a:p>
          <a:p>
            <a:r>
              <a:rPr lang="zh-CN" altLang="en-US" dirty="0" smtClean="0"/>
              <a:t>而之前，</a:t>
            </a:r>
            <a:r>
              <a:rPr lang="en-US" altLang="zh-CN" dirty="0" smtClean="0"/>
              <a:t>AMD</a:t>
            </a:r>
            <a:r>
              <a:rPr lang="zh-CN" altLang="en-US" dirty="0" smtClean="0"/>
              <a:t>和</a:t>
            </a:r>
            <a:r>
              <a:rPr lang="en-US" altLang="zh-CN" dirty="0" smtClean="0"/>
              <a:t>Intel</a:t>
            </a:r>
            <a:r>
              <a:rPr lang="zh-CN" altLang="en-US" dirty="0" smtClean="0"/>
              <a:t>都是耿直</a:t>
            </a:r>
            <a:r>
              <a:rPr lang="en-US" altLang="zh-CN" dirty="0" smtClean="0"/>
              <a:t>boy</a:t>
            </a:r>
            <a:r>
              <a:rPr lang="zh-CN" altLang="en-US" dirty="0" smtClean="0"/>
              <a:t>，相同频率的</a:t>
            </a:r>
            <a:r>
              <a:rPr lang="en-US" altLang="zh-CN" dirty="0" smtClean="0"/>
              <a:t>AMD</a:t>
            </a:r>
            <a:r>
              <a:rPr lang="zh-CN" altLang="en-US" dirty="0" smtClean="0"/>
              <a:t>和</a:t>
            </a:r>
            <a:r>
              <a:rPr lang="en-US" altLang="zh-CN" dirty="0" smtClean="0"/>
              <a:t>Intel</a:t>
            </a:r>
            <a:r>
              <a:rPr lang="zh-CN" altLang="en-US" dirty="0" smtClean="0"/>
              <a:t>，其速度基本相同，比如说，我的</a:t>
            </a:r>
            <a:r>
              <a:rPr lang="en-US" altLang="zh-CN" dirty="0" smtClean="0"/>
              <a:t>Athlon 750 MHz</a:t>
            </a:r>
            <a:r>
              <a:rPr lang="zh-CN" altLang="en-US" dirty="0" smtClean="0"/>
              <a:t>大概就和</a:t>
            </a:r>
            <a:r>
              <a:rPr lang="en-US" altLang="zh-CN" dirty="0" smtClean="0"/>
              <a:t>Pentium III 733 MHz</a:t>
            </a:r>
            <a:r>
              <a:rPr lang="zh-CN" altLang="en-US" dirty="0" smtClean="0"/>
              <a:t>相当。而这一次，</a:t>
            </a:r>
            <a:r>
              <a:rPr lang="en-US" altLang="zh-CN" dirty="0" smtClean="0"/>
              <a:t>Intel</a:t>
            </a:r>
            <a:r>
              <a:rPr lang="zh-CN" altLang="en-US" dirty="0" smtClean="0"/>
              <a:t>打破了这个常规</a:t>
            </a:r>
            <a:r>
              <a:rPr lang="en-US" altLang="zh-CN" dirty="0" smtClean="0"/>
              <a:t>,Pentium 4</a:t>
            </a:r>
            <a:r>
              <a:rPr lang="zh-CN" altLang="en-US" dirty="0" smtClean="0"/>
              <a:t>简而言之就是四个字：高频低效。为什么？奥秘就在这个</a:t>
            </a:r>
            <a:r>
              <a:rPr lang="en-US" altLang="zh-CN" dirty="0" err="1" smtClean="0"/>
              <a:t>NetBurst</a:t>
            </a:r>
            <a:r>
              <a:rPr lang="zh-CN" altLang="en-US" dirty="0" smtClean="0"/>
              <a:t>架构。</a:t>
            </a:r>
            <a:endParaRPr lang="en-US" altLang="zh-CN" dirty="0" smtClean="0"/>
          </a:p>
          <a:p>
            <a:r>
              <a:rPr lang="en-US" altLang="zh-CN" dirty="0" err="1" smtClean="0"/>
              <a:t>NetBurst</a:t>
            </a:r>
            <a:r>
              <a:rPr lang="zh-CN" altLang="en-US" dirty="0" smtClean="0"/>
              <a:t>架构的</a:t>
            </a:r>
            <a:r>
              <a:rPr lang="en-US" altLang="zh-CN" dirty="0" smtClean="0"/>
              <a:t>Pentium 4</a:t>
            </a:r>
            <a:r>
              <a:rPr lang="zh-CN" altLang="en-US" dirty="0" smtClean="0"/>
              <a:t>采用了</a:t>
            </a:r>
            <a:r>
              <a:rPr lang="en-US" altLang="zh-CN" dirty="0" smtClean="0"/>
              <a:t>20</a:t>
            </a:r>
            <a:r>
              <a:rPr lang="zh-CN" altLang="en-US" dirty="0" smtClean="0"/>
              <a:t>级流水线技术，而之前的</a:t>
            </a:r>
            <a:r>
              <a:rPr lang="en-US" altLang="zh-CN" dirty="0" smtClean="0"/>
              <a:t>Athlon</a:t>
            </a:r>
            <a:r>
              <a:rPr lang="zh-CN" altLang="en-US" dirty="0" smtClean="0"/>
              <a:t>和</a:t>
            </a:r>
            <a:r>
              <a:rPr lang="en-US" altLang="zh-CN" dirty="0" smtClean="0"/>
              <a:t>Pentium III</a:t>
            </a:r>
            <a:r>
              <a:rPr lang="zh-CN" altLang="en-US" dirty="0" smtClean="0"/>
              <a:t>都是</a:t>
            </a:r>
            <a:r>
              <a:rPr lang="en-US" altLang="zh-CN" dirty="0" smtClean="0"/>
              <a:t>10</a:t>
            </a:r>
            <a:r>
              <a:rPr lang="zh-CN" altLang="en-US" dirty="0" smtClean="0"/>
              <a:t>级。</a:t>
            </a:r>
            <a:endParaRPr lang="en-US" altLang="zh-CN" dirty="0" smtClean="0"/>
          </a:p>
          <a:p>
            <a:r>
              <a:rPr lang="zh-CN" altLang="en-US" dirty="0" smtClean="0"/>
              <a:t>简而言之，长流水线的好处是容易把频率做高，但是代价就是效率低。</a:t>
            </a:r>
            <a:endParaRPr lang="en-US" altLang="zh-CN" dirty="0" smtClean="0"/>
          </a:p>
          <a:p>
            <a:r>
              <a:rPr lang="zh-CN" altLang="en-US" dirty="0" smtClean="0"/>
              <a:t>然而，</a:t>
            </a:r>
            <a:r>
              <a:rPr lang="en-US" altLang="zh-CN" dirty="0" smtClean="0"/>
              <a:t>Intel</a:t>
            </a:r>
            <a:r>
              <a:rPr lang="zh-CN" altLang="en-US" dirty="0" smtClean="0"/>
              <a:t>非常看好</a:t>
            </a:r>
            <a:r>
              <a:rPr lang="en-US" altLang="zh-CN" dirty="0" err="1" smtClean="0"/>
              <a:t>NetBurst</a:t>
            </a:r>
            <a:r>
              <a:rPr lang="zh-CN" altLang="en-US" dirty="0" smtClean="0"/>
              <a:t>架构。虽然有效率损失，但是，因为频率能做高，总的来说还是划算的。</a:t>
            </a:r>
            <a:r>
              <a:rPr lang="en-US" altLang="zh-CN" dirty="0" smtClean="0"/>
              <a:t>Intel</a:t>
            </a:r>
            <a:r>
              <a:rPr lang="zh-CN" altLang="en-US" dirty="0" smtClean="0"/>
              <a:t>认为，</a:t>
            </a:r>
            <a:r>
              <a:rPr lang="en-US" altLang="zh-CN" dirty="0" err="1" smtClean="0"/>
              <a:t>NetBurst</a:t>
            </a:r>
            <a:r>
              <a:rPr lang="zh-CN" altLang="en-US" dirty="0" smtClean="0"/>
              <a:t>架构最终可以将</a:t>
            </a:r>
            <a:r>
              <a:rPr lang="en-US" altLang="zh-CN" dirty="0" smtClean="0"/>
              <a:t>CPU</a:t>
            </a:r>
            <a:r>
              <a:rPr lang="zh-CN" altLang="en-US" dirty="0" smtClean="0"/>
              <a:t>频率提高到惊人的</a:t>
            </a:r>
            <a:r>
              <a:rPr lang="en-US" altLang="zh-CN" dirty="0" smtClean="0"/>
              <a:t>10Ghz</a:t>
            </a:r>
            <a:r>
              <a:rPr lang="zh-CN" altLang="en-US" dirty="0" smtClean="0"/>
              <a:t>，而</a:t>
            </a:r>
            <a:r>
              <a:rPr lang="en-US" altLang="zh-CN" dirty="0" smtClean="0"/>
              <a:t>Intel</a:t>
            </a:r>
            <a:r>
              <a:rPr lang="zh-CN" altLang="en-US" dirty="0" smtClean="0"/>
              <a:t>还有很多手段来降低长流水线的效率损失。</a:t>
            </a:r>
            <a:endParaRPr lang="en-US" altLang="zh-CN" dirty="0" smtClean="0"/>
          </a:p>
          <a:p>
            <a:r>
              <a:rPr lang="zh-CN" altLang="en-US" dirty="0" smtClean="0"/>
              <a:t>于是，</a:t>
            </a:r>
            <a:r>
              <a:rPr lang="en-US" altLang="zh-CN" dirty="0" smtClean="0"/>
              <a:t>Intel</a:t>
            </a:r>
            <a:r>
              <a:rPr lang="zh-CN" altLang="en-US" dirty="0" smtClean="0"/>
              <a:t>正式将</a:t>
            </a:r>
            <a:r>
              <a:rPr lang="en-US" altLang="zh-CN" dirty="0" err="1" smtClean="0"/>
              <a:t>NetBurst</a:t>
            </a:r>
            <a:r>
              <a:rPr lang="zh-CN" altLang="en-US" dirty="0" smtClean="0"/>
              <a:t>架构作为公司的长期战略执行。</a:t>
            </a:r>
            <a:endParaRPr lang="en-US" altLang="zh-CN" dirty="0" smtClean="0"/>
          </a:p>
          <a:p>
            <a:r>
              <a:rPr lang="zh-CN" altLang="en-US" dirty="0" smtClean="0"/>
              <a:t>作为历史悠久的行业领军者，</a:t>
            </a:r>
            <a:r>
              <a:rPr lang="en-US" altLang="zh-CN" dirty="0" smtClean="0"/>
              <a:t>Intel</a:t>
            </a:r>
            <a:r>
              <a:rPr lang="zh-CN" altLang="en-US" dirty="0" smtClean="0"/>
              <a:t>在市场营销方面一直是强项，</a:t>
            </a:r>
            <a:r>
              <a:rPr lang="en-US" altLang="zh-CN" dirty="0" smtClean="0"/>
              <a:t>Intel inside</a:t>
            </a:r>
            <a:r>
              <a:rPr lang="zh-CN" altLang="en-US" dirty="0" smtClean="0"/>
              <a:t>、给电脑一颗奔腾的心，以及那个著名的等、登登灯邓的旋律一直在轰炸洗脑。再加上</a:t>
            </a:r>
            <a:r>
              <a:rPr lang="en-US" altLang="zh-CN" dirty="0" smtClean="0"/>
              <a:t>Pentium 4</a:t>
            </a:r>
            <a:r>
              <a:rPr lang="zh-CN" altLang="en-US" dirty="0" smtClean="0"/>
              <a:t>确实速度还可以，虽然有种种吐槽，但是总算推广开了。</a:t>
            </a:r>
            <a:endParaRPr lang="en-US" altLang="zh-CN" dirty="0" smtClean="0"/>
          </a:p>
          <a:p>
            <a:r>
              <a:rPr lang="zh-CN" altLang="en-US" dirty="0" smtClean="0"/>
              <a:t>另一边，</a:t>
            </a:r>
            <a:r>
              <a:rPr lang="en-US" altLang="zh-CN" dirty="0" smtClean="0"/>
              <a:t>AMD</a:t>
            </a:r>
            <a:r>
              <a:rPr lang="zh-CN" altLang="en-US" dirty="0" smtClean="0"/>
              <a:t>被逼无奈，耍了个滑头，除了多番指出</a:t>
            </a:r>
            <a:r>
              <a:rPr lang="en-US" altLang="zh-CN" dirty="0" smtClean="0"/>
              <a:t>Intel</a:t>
            </a:r>
            <a:r>
              <a:rPr lang="zh-CN" altLang="en-US" dirty="0" smtClean="0"/>
              <a:t>的高频低效缺点之外，干脆玩了个文字游戏，强行把</a:t>
            </a:r>
            <a:r>
              <a:rPr lang="en-US" altLang="zh-CN" dirty="0" smtClean="0"/>
              <a:t>1.67G</a:t>
            </a:r>
            <a:r>
              <a:rPr lang="zh-CN" altLang="en-US" dirty="0" smtClean="0"/>
              <a:t>的</a:t>
            </a:r>
            <a:r>
              <a:rPr lang="en-US" altLang="zh-CN" dirty="0" smtClean="0"/>
              <a:t>CPU</a:t>
            </a:r>
            <a:r>
              <a:rPr lang="zh-CN" altLang="en-US" dirty="0" smtClean="0"/>
              <a:t>标成</a:t>
            </a:r>
            <a:r>
              <a:rPr lang="en-US" altLang="zh-CN" dirty="0" smtClean="0"/>
              <a:t>2000+</a:t>
            </a:r>
            <a:r>
              <a:rPr lang="zh-CN" altLang="en-US" dirty="0" smtClean="0"/>
              <a:t>，意思是可以媲美</a:t>
            </a:r>
            <a:r>
              <a:rPr lang="en-US" altLang="zh-CN" dirty="0" smtClean="0"/>
              <a:t>Pentium 4</a:t>
            </a:r>
            <a:r>
              <a:rPr lang="zh-CN" altLang="en-US" dirty="0" smtClean="0"/>
              <a:t>的</a:t>
            </a:r>
            <a:r>
              <a:rPr lang="en-US" altLang="zh-CN" dirty="0" smtClean="0"/>
              <a:t>2G</a:t>
            </a:r>
            <a:r>
              <a:rPr lang="zh-CN" altLang="en-US" dirty="0" smtClean="0"/>
              <a:t>。上有政策，下有对策，古人诚不我欺。</a:t>
            </a:r>
            <a:endParaRPr lang="en-US" altLang="zh-CN" dirty="0" smtClean="0"/>
          </a:p>
          <a:p>
            <a:r>
              <a:rPr lang="zh-CN" altLang="en-US" dirty="0" smtClean="0"/>
              <a:t>可是，这个时候，一个神奇的产品登场了：图拉丁（</a:t>
            </a:r>
            <a:r>
              <a:rPr lang="en-US" altLang="zh-CN" dirty="0" smtClean="0"/>
              <a:t>Tualatin</a:t>
            </a:r>
            <a:r>
              <a:rPr lang="zh-CN" altLang="en-US" dirty="0" smtClean="0"/>
              <a:t>）。</a:t>
            </a:r>
            <a:endParaRPr lang="en-US" altLang="zh-CN" dirty="0" smtClean="0"/>
          </a:p>
          <a:p>
            <a:r>
              <a:rPr lang="zh-CN" altLang="en-US" dirty="0" smtClean="0"/>
              <a:t>图拉丁是最新一代使用</a:t>
            </a:r>
            <a:r>
              <a:rPr lang="en-US" altLang="zh-CN" dirty="0" smtClean="0"/>
              <a:t>130nm</a:t>
            </a:r>
            <a:r>
              <a:rPr lang="zh-CN" altLang="en-US" dirty="0" smtClean="0"/>
              <a:t>技术生产的</a:t>
            </a:r>
            <a:r>
              <a:rPr lang="en-US" altLang="zh-CN" dirty="0" smtClean="0"/>
              <a:t>Pentium III</a:t>
            </a:r>
            <a:r>
              <a:rPr lang="zh-CN" altLang="en-US" dirty="0" smtClean="0"/>
              <a:t>。相比于</a:t>
            </a:r>
            <a:r>
              <a:rPr lang="en-US" altLang="zh-CN" dirty="0" smtClean="0"/>
              <a:t>250nm</a:t>
            </a:r>
            <a:r>
              <a:rPr lang="zh-CN" altLang="en-US" dirty="0" smtClean="0"/>
              <a:t>和</a:t>
            </a:r>
            <a:r>
              <a:rPr lang="en-US" altLang="zh-CN" dirty="0" smtClean="0"/>
              <a:t>180nm</a:t>
            </a:r>
            <a:r>
              <a:rPr lang="zh-CN" altLang="en-US" dirty="0" smtClean="0"/>
              <a:t>的前两代产品，第三代的图拉丁性能更高，频率也更高，发热也更低，简直就是完美的</a:t>
            </a:r>
            <a:r>
              <a:rPr lang="en-US" altLang="zh-CN" dirty="0" smtClean="0"/>
              <a:t>CPU</a:t>
            </a:r>
            <a:r>
              <a:rPr lang="zh-CN" altLang="en-US" dirty="0" smtClean="0"/>
              <a:t>。</a:t>
            </a:r>
            <a:endParaRPr lang="en-US" altLang="zh-CN" dirty="0" smtClean="0"/>
          </a:p>
          <a:p>
            <a:r>
              <a:rPr lang="zh-CN" altLang="en-US" dirty="0" smtClean="0"/>
              <a:t>然而，这对</a:t>
            </a:r>
            <a:r>
              <a:rPr lang="en-US" altLang="zh-CN" dirty="0" smtClean="0"/>
              <a:t>Intel</a:t>
            </a:r>
            <a:r>
              <a:rPr lang="zh-CN" altLang="en-US" dirty="0" smtClean="0"/>
              <a:t>来说，并不是好消息：大家惊讶的发现，图拉丁的性能，比第一代采用</a:t>
            </a:r>
            <a:r>
              <a:rPr lang="en-US" altLang="zh-CN" dirty="0" smtClean="0"/>
              <a:t>180nm</a:t>
            </a:r>
            <a:r>
              <a:rPr lang="zh-CN" altLang="en-US" dirty="0" smtClean="0"/>
              <a:t>技术生产的</a:t>
            </a:r>
            <a:r>
              <a:rPr lang="en-US" altLang="zh-CN" dirty="0" smtClean="0"/>
              <a:t>Pentium 4</a:t>
            </a:r>
            <a:r>
              <a:rPr lang="zh-CN" altLang="en-US" dirty="0" smtClean="0"/>
              <a:t>更好。这就很尴尬了。对</a:t>
            </a:r>
            <a:r>
              <a:rPr lang="en-US" altLang="zh-CN" dirty="0" smtClean="0"/>
              <a:t>Intel</a:t>
            </a:r>
            <a:r>
              <a:rPr lang="zh-CN" altLang="en-US" dirty="0" smtClean="0"/>
              <a:t>来说，如果主推图拉丁，那之前针对</a:t>
            </a:r>
            <a:r>
              <a:rPr lang="en-US" altLang="zh-CN" dirty="0" smtClean="0"/>
              <a:t>Pentium 4</a:t>
            </a:r>
            <a:r>
              <a:rPr lang="zh-CN" altLang="en-US" dirty="0" smtClean="0"/>
              <a:t>的宣传就变成了妥妥的打脸。而现在，</a:t>
            </a:r>
            <a:r>
              <a:rPr lang="en-US" altLang="zh-CN" dirty="0" smtClean="0"/>
              <a:t>Intel</a:t>
            </a:r>
            <a:r>
              <a:rPr lang="zh-CN" altLang="en-US" dirty="0" smtClean="0"/>
              <a:t>的战略方向是</a:t>
            </a:r>
            <a:r>
              <a:rPr lang="en-US" altLang="zh-CN" dirty="0" err="1" smtClean="0"/>
              <a:t>NetBurst</a:t>
            </a:r>
            <a:r>
              <a:rPr lang="zh-CN" altLang="en-US" dirty="0" smtClean="0"/>
              <a:t>架构，这个架构目前虽然有问题，但是这是先进技术的发展方向，而图拉丁，则毫无疑问会被扔进历史的垃圾堆。</a:t>
            </a:r>
            <a:endParaRPr lang="en-US" altLang="zh-CN" dirty="0" smtClean="0"/>
          </a:p>
          <a:p>
            <a:r>
              <a:rPr lang="en-US" altLang="zh-CN" dirty="0" smtClean="0"/>
              <a:t>Intel</a:t>
            </a:r>
            <a:r>
              <a:rPr lang="zh-CN" altLang="en-US" dirty="0" smtClean="0"/>
              <a:t>最终痛下杀手，将图拉丁核心的奔腾</a:t>
            </a:r>
            <a:r>
              <a:rPr lang="en-US" altLang="zh-CN" dirty="0" smtClean="0"/>
              <a:t>3</a:t>
            </a:r>
            <a:r>
              <a:rPr lang="zh-CN" altLang="en-US" dirty="0" smtClean="0"/>
              <a:t>，将政治不正确的图拉丁，砍掉了。</a:t>
            </a:r>
            <a:endParaRPr lang="en-US" altLang="zh-CN" dirty="0" smtClean="0"/>
          </a:p>
          <a:p>
            <a:r>
              <a:rPr lang="zh-CN" altLang="en-US" dirty="0" smtClean="0"/>
              <a:t>但是，图拉丁还是有利用价值的啊，虽然不能挑战高端的</a:t>
            </a:r>
            <a:r>
              <a:rPr lang="en-US" altLang="zh-CN" dirty="0" smtClean="0"/>
              <a:t>Pentium 4</a:t>
            </a:r>
            <a:r>
              <a:rPr lang="zh-CN" altLang="en-US" dirty="0" smtClean="0"/>
              <a:t>，但是，还是可以阉割成赛扬，在低端和</a:t>
            </a:r>
            <a:r>
              <a:rPr lang="en-US" altLang="zh-CN" dirty="0" smtClean="0"/>
              <a:t>AMD</a:t>
            </a:r>
            <a:r>
              <a:rPr lang="zh-CN" altLang="en-US" dirty="0" smtClean="0"/>
              <a:t>的</a:t>
            </a:r>
            <a:r>
              <a:rPr lang="en-US" altLang="zh-CN" dirty="0" smtClean="0"/>
              <a:t>Duron</a:t>
            </a:r>
            <a:r>
              <a:rPr lang="zh-CN" altLang="en-US" dirty="0" smtClean="0"/>
              <a:t>战斗嘛。于是，低价高效的图拉丁赛扬，成了一代经典。当然，还有一批服务器用户，坚定的认为，</a:t>
            </a:r>
            <a:r>
              <a:rPr lang="en-US" altLang="zh-CN" dirty="0" smtClean="0"/>
              <a:t>CPU</a:t>
            </a:r>
            <a:r>
              <a:rPr lang="zh-CN" altLang="en-US" dirty="0" smtClean="0"/>
              <a:t>只要最好不要最潮，这些人是内行，</a:t>
            </a:r>
            <a:r>
              <a:rPr lang="en-US" altLang="zh-CN" dirty="0" smtClean="0"/>
              <a:t>Intel</a:t>
            </a:r>
            <a:r>
              <a:rPr lang="zh-CN" altLang="en-US" dirty="0" smtClean="0"/>
              <a:t>得罪不起，于是做了一批特供版的图拉丁奔三，增加了二级缓存，专供服务器市场使用。而这种服务器使用的</a:t>
            </a:r>
            <a:r>
              <a:rPr lang="en-US" altLang="zh-CN" dirty="0" smtClean="0"/>
              <a:t>Pentium III-S</a:t>
            </a:r>
            <a:r>
              <a:rPr lang="zh-CN" altLang="en-US" dirty="0" smtClean="0"/>
              <a:t>，就成了广大图拉丁粉丝心中的极品。</a:t>
            </a:r>
            <a:endParaRPr lang="en-US" altLang="zh-CN" dirty="0" smtClean="0"/>
          </a:p>
          <a:p>
            <a:r>
              <a:rPr lang="zh-CN" altLang="en-US" dirty="0" smtClean="0"/>
              <a:t>当然，现在图拉丁只是一个插曲，主线还是</a:t>
            </a:r>
            <a:r>
              <a:rPr lang="en-US" altLang="zh-CN" dirty="0" err="1" smtClean="0"/>
              <a:t>NetBurst</a:t>
            </a:r>
            <a:r>
              <a:rPr lang="zh-CN" altLang="en-US" dirty="0" smtClean="0"/>
              <a:t>大战</a:t>
            </a:r>
            <a:r>
              <a:rPr lang="en-US" altLang="zh-CN" dirty="0" smtClean="0"/>
              <a:t>AMD</a:t>
            </a:r>
            <a:r>
              <a:rPr lang="zh-CN" altLang="en-US" dirty="0" smtClean="0"/>
              <a:t>。</a:t>
            </a:r>
            <a:endParaRPr lang="en-US" altLang="zh-CN" dirty="0" smtClean="0"/>
          </a:p>
          <a:p>
            <a:r>
              <a:rPr lang="zh-CN" altLang="en-US" dirty="0" smtClean="0"/>
              <a:t>公平的说，</a:t>
            </a:r>
            <a:r>
              <a:rPr lang="en-US" altLang="zh-CN" dirty="0" smtClean="0"/>
              <a:t>Intel</a:t>
            </a:r>
            <a:r>
              <a:rPr lang="zh-CN" altLang="en-US" dirty="0" smtClean="0"/>
              <a:t>的眼光也不是很差，</a:t>
            </a:r>
            <a:r>
              <a:rPr lang="en-US" altLang="zh-CN" dirty="0" err="1" smtClean="0"/>
              <a:t>NetBurst</a:t>
            </a:r>
            <a:r>
              <a:rPr lang="zh-CN" altLang="en-US" dirty="0" smtClean="0"/>
              <a:t>并不是一个一无是处的架构。很快，</a:t>
            </a:r>
            <a:r>
              <a:rPr lang="en-US" altLang="zh-CN" dirty="0" smtClean="0"/>
              <a:t>Intel</a:t>
            </a:r>
            <a:r>
              <a:rPr lang="zh-CN" altLang="en-US" dirty="0" smtClean="0"/>
              <a:t>将</a:t>
            </a:r>
            <a:r>
              <a:rPr lang="en-US" altLang="zh-CN" dirty="0" smtClean="0"/>
              <a:t>130nm</a:t>
            </a:r>
            <a:r>
              <a:rPr lang="zh-CN" altLang="en-US" dirty="0" smtClean="0"/>
              <a:t>技术用在了第二代</a:t>
            </a:r>
            <a:r>
              <a:rPr lang="en-US" altLang="zh-CN" dirty="0" smtClean="0"/>
              <a:t>Pentium 4</a:t>
            </a:r>
            <a:r>
              <a:rPr lang="zh-CN" altLang="en-US" dirty="0" smtClean="0"/>
              <a:t>上，这一代的</a:t>
            </a:r>
            <a:r>
              <a:rPr lang="en-US" altLang="zh-CN" dirty="0" smtClean="0"/>
              <a:t>Pentium 4</a:t>
            </a:r>
            <a:r>
              <a:rPr lang="zh-CN" altLang="en-US" dirty="0" smtClean="0"/>
              <a:t>代号</a:t>
            </a:r>
            <a:r>
              <a:rPr lang="en-US" altLang="zh-CN" dirty="0" smtClean="0"/>
              <a:t>Northwood</a:t>
            </a:r>
            <a:r>
              <a:rPr lang="zh-CN" altLang="en-US" dirty="0" smtClean="0"/>
              <a:t>（北木）。北木核心总算能发扬出</a:t>
            </a:r>
            <a:r>
              <a:rPr lang="en-US" altLang="zh-CN" dirty="0" err="1" smtClean="0"/>
              <a:t>NetBurst</a:t>
            </a:r>
            <a:r>
              <a:rPr lang="zh-CN" altLang="en-US" dirty="0" smtClean="0"/>
              <a:t>的优点了，这一代奔腾</a:t>
            </a:r>
            <a:r>
              <a:rPr lang="en-US" altLang="zh-CN" dirty="0" smtClean="0"/>
              <a:t>4</a:t>
            </a:r>
            <a:r>
              <a:rPr lang="zh-CN" altLang="en-US" dirty="0" smtClean="0"/>
              <a:t>获得了成功。</a:t>
            </a:r>
            <a:endParaRPr lang="en-US" altLang="zh-CN" dirty="0" smtClean="0"/>
          </a:p>
          <a:p>
            <a:r>
              <a:rPr lang="zh-CN" altLang="en-US" dirty="0" smtClean="0"/>
              <a:t>另一方面，</a:t>
            </a:r>
            <a:r>
              <a:rPr lang="en-US" altLang="zh-CN" dirty="0" smtClean="0"/>
              <a:t>AMD</a:t>
            </a:r>
            <a:r>
              <a:rPr lang="zh-CN" altLang="en-US" dirty="0" smtClean="0"/>
              <a:t>也将新的</a:t>
            </a:r>
            <a:r>
              <a:rPr lang="en-US" altLang="zh-CN" dirty="0" smtClean="0"/>
              <a:t>130nm</a:t>
            </a:r>
            <a:r>
              <a:rPr lang="zh-CN" altLang="en-US" dirty="0" smtClean="0"/>
              <a:t>技术用在了新的</a:t>
            </a:r>
            <a:r>
              <a:rPr lang="en-US" altLang="zh-CN" dirty="0" smtClean="0"/>
              <a:t>Athlon XP</a:t>
            </a:r>
            <a:r>
              <a:rPr lang="zh-CN" altLang="en-US" dirty="0" smtClean="0"/>
              <a:t>上，同时完善了吹牛系统，将所有的</a:t>
            </a:r>
            <a:r>
              <a:rPr lang="en-US" altLang="zh-CN" dirty="0" smtClean="0"/>
              <a:t>CPU</a:t>
            </a:r>
            <a:r>
              <a:rPr lang="zh-CN" altLang="en-US" dirty="0" smtClean="0"/>
              <a:t>标称</a:t>
            </a:r>
            <a:r>
              <a:rPr lang="en-US" altLang="zh-CN" dirty="0" smtClean="0"/>
              <a:t>xx00+</a:t>
            </a:r>
            <a:r>
              <a:rPr lang="zh-CN" altLang="en-US" dirty="0" smtClean="0"/>
              <a:t>，对应相应的</a:t>
            </a:r>
            <a:r>
              <a:rPr lang="en-US" altLang="zh-CN" dirty="0" smtClean="0"/>
              <a:t>Pentium 4</a:t>
            </a:r>
            <a:r>
              <a:rPr lang="zh-CN" altLang="en-US" dirty="0" smtClean="0"/>
              <a:t>，也获得了巨大的成功。</a:t>
            </a:r>
            <a:endParaRPr lang="en-US" altLang="zh-CN" dirty="0" smtClean="0"/>
          </a:p>
          <a:p>
            <a:r>
              <a:rPr lang="zh-CN" altLang="en-US" dirty="0" smtClean="0"/>
              <a:t>当时的电脑圈，就像现在的手机圈一样，充满了争论。有支持性能略好但是价格更高的</a:t>
            </a:r>
            <a:r>
              <a:rPr lang="en-US" altLang="zh-CN" dirty="0" smtClean="0"/>
              <a:t>Pentium 4</a:t>
            </a:r>
            <a:r>
              <a:rPr lang="zh-CN" altLang="en-US" dirty="0" smtClean="0"/>
              <a:t>的，也有支持价格亲民性能不差的</a:t>
            </a:r>
            <a:r>
              <a:rPr lang="en-US" altLang="zh-CN" dirty="0" smtClean="0"/>
              <a:t>Athlon XP</a:t>
            </a:r>
            <a:r>
              <a:rPr lang="zh-CN" altLang="en-US" dirty="0" smtClean="0"/>
              <a:t>的，如同现在的苹果</a:t>
            </a:r>
            <a:r>
              <a:rPr lang="en-US" altLang="zh-CN" dirty="0" smtClean="0"/>
              <a:t>Vs</a:t>
            </a:r>
            <a:r>
              <a:rPr lang="zh-CN" altLang="en-US" dirty="0" smtClean="0"/>
              <a:t>安卓，华为</a:t>
            </a:r>
            <a:r>
              <a:rPr lang="en-US" altLang="zh-CN" dirty="0" smtClean="0"/>
              <a:t>Vs</a:t>
            </a:r>
            <a:r>
              <a:rPr lang="zh-CN" altLang="en-US" dirty="0" smtClean="0"/>
              <a:t>小米。热闹得很。</a:t>
            </a:r>
            <a:endParaRPr lang="en-US" altLang="zh-CN" dirty="0" smtClean="0"/>
          </a:p>
          <a:p>
            <a:r>
              <a:rPr lang="zh-CN" altLang="en-US" dirty="0" smtClean="0"/>
              <a:t>激战正酣之际，</a:t>
            </a:r>
            <a:r>
              <a:rPr lang="en-US" altLang="zh-CN" dirty="0" smtClean="0"/>
              <a:t>AMD</a:t>
            </a:r>
            <a:r>
              <a:rPr lang="zh-CN" altLang="en-US" dirty="0" smtClean="0"/>
              <a:t>又出了一个大招：支持</a:t>
            </a:r>
            <a:r>
              <a:rPr lang="en-US" altLang="zh-CN" dirty="0" smtClean="0"/>
              <a:t>64</a:t>
            </a:r>
            <a:r>
              <a:rPr lang="zh-CN" altLang="en-US" dirty="0" smtClean="0"/>
              <a:t>位计算的</a:t>
            </a:r>
            <a:r>
              <a:rPr lang="en-US" altLang="zh-CN" dirty="0" smtClean="0"/>
              <a:t>K8</a:t>
            </a:r>
            <a:r>
              <a:rPr lang="zh-CN" altLang="en-US" dirty="0" smtClean="0"/>
              <a:t>核心。</a:t>
            </a:r>
            <a:r>
              <a:rPr lang="en-US" altLang="zh-CN" dirty="0" smtClean="0"/>
              <a:t>PC</a:t>
            </a:r>
            <a:r>
              <a:rPr lang="zh-CN" altLang="en-US" dirty="0" smtClean="0"/>
              <a:t>终于进入了</a:t>
            </a:r>
            <a:r>
              <a:rPr lang="en-US" altLang="zh-CN" dirty="0" smtClean="0"/>
              <a:t>64</a:t>
            </a:r>
            <a:r>
              <a:rPr lang="zh-CN" altLang="en-US" dirty="0" smtClean="0"/>
              <a:t>位时代。而在这个时候，</a:t>
            </a:r>
            <a:r>
              <a:rPr lang="en-US" altLang="zh-CN" dirty="0" smtClean="0"/>
              <a:t>Intel</a:t>
            </a:r>
            <a:r>
              <a:rPr lang="zh-CN" altLang="en-US" dirty="0" smtClean="0"/>
              <a:t>是如何应对的呢？新一代使用</a:t>
            </a:r>
            <a:r>
              <a:rPr lang="en-US" altLang="zh-CN" dirty="0" smtClean="0"/>
              <a:t>31</a:t>
            </a:r>
            <a:r>
              <a:rPr lang="zh-CN" altLang="en-US" dirty="0" smtClean="0"/>
              <a:t>级流水线的</a:t>
            </a:r>
            <a:r>
              <a:rPr lang="en-US" altLang="zh-CN" dirty="0" smtClean="0"/>
              <a:t>Pentium 4</a:t>
            </a:r>
            <a:r>
              <a:rPr lang="zh-CN" altLang="en-US" dirty="0" smtClean="0"/>
              <a:t>。丧心病狂。</a:t>
            </a:r>
            <a:r>
              <a:rPr lang="en-US" altLang="zh-CN" dirty="0" smtClean="0"/>
              <a:t>20</a:t>
            </a:r>
            <a:r>
              <a:rPr lang="zh-CN" altLang="en-US" dirty="0" smtClean="0"/>
              <a:t>级的老一代</a:t>
            </a:r>
            <a:r>
              <a:rPr lang="en-US" altLang="zh-CN" dirty="0" smtClean="0"/>
              <a:t>Pentium 4</a:t>
            </a:r>
            <a:r>
              <a:rPr lang="zh-CN" altLang="en-US" dirty="0" smtClean="0"/>
              <a:t>效率已经够低了，更何况</a:t>
            </a:r>
            <a:r>
              <a:rPr lang="en-US" altLang="zh-CN" dirty="0" smtClean="0"/>
              <a:t>31</a:t>
            </a:r>
            <a:r>
              <a:rPr lang="zh-CN" altLang="en-US" dirty="0" smtClean="0"/>
              <a:t>级。于是大家惊喜的发现，新一代</a:t>
            </a:r>
            <a:r>
              <a:rPr lang="en-US" altLang="zh-CN" dirty="0" smtClean="0"/>
              <a:t>Pentium 4</a:t>
            </a:r>
            <a:r>
              <a:rPr lang="zh-CN" altLang="en-US" dirty="0" smtClean="0"/>
              <a:t>，效率没什么长进，频率倒是刷得飞起。而且，因为高频率，发热量也巨大。新一代</a:t>
            </a:r>
            <a:r>
              <a:rPr lang="en-US" altLang="zh-CN" dirty="0" smtClean="0"/>
              <a:t>3.8 GHz</a:t>
            </a:r>
            <a:r>
              <a:rPr lang="zh-CN" altLang="en-US" dirty="0" smtClean="0"/>
              <a:t>的</a:t>
            </a:r>
            <a:r>
              <a:rPr lang="en-US" altLang="zh-CN" dirty="0" smtClean="0"/>
              <a:t>Pentium 4</a:t>
            </a:r>
            <a:r>
              <a:rPr lang="zh-CN" altLang="en-US" dirty="0" smtClean="0"/>
              <a:t>，满载功率高达</a:t>
            </a:r>
            <a:r>
              <a:rPr lang="en-US" altLang="zh-CN" dirty="0" smtClean="0"/>
              <a:t>130</a:t>
            </a:r>
            <a:r>
              <a:rPr lang="zh-CN" altLang="en-US" dirty="0" smtClean="0"/>
              <a:t>瓦。从</a:t>
            </a:r>
            <a:r>
              <a:rPr lang="en-US" altLang="zh-CN" dirty="0" smtClean="0"/>
              <a:t>Pentium</a:t>
            </a:r>
            <a:r>
              <a:rPr lang="zh-CN" altLang="en-US" dirty="0" smtClean="0"/>
              <a:t>时代的十几瓦，到</a:t>
            </a:r>
            <a:r>
              <a:rPr lang="en-US" altLang="zh-CN" dirty="0" smtClean="0"/>
              <a:t>Pentium 3</a:t>
            </a:r>
            <a:r>
              <a:rPr lang="zh-CN" altLang="en-US" dirty="0" smtClean="0"/>
              <a:t>时代的</a:t>
            </a:r>
            <a:r>
              <a:rPr lang="en-US" altLang="zh-CN" dirty="0" smtClean="0"/>
              <a:t>30</a:t>
            </a:r>
            <a:r>
              <a:rPr lang="zh-CN" altLang="en-US" dirty="0" smtClean="0"/>
              <a:t>瓦，再到</a:t>
            </a:r>
            <a:r>
              <a:rPr lang="en-US" altLang="zh-CN" dirty="0" smtClean="0"/>
              <a:t>130</a:t>
            </a:r>
            <a:r>
              <a:rPr lang="zh-CN" altLang="en-US" dirty="0" smtClean="0"/>
              <a:t>瓦，</a:t>
            </a:r>
            <a:r>
              <a:rPr lang="en-US" altLang="zh-CN" dirty="0" smtClean="0"/>
              <a:t>CPU</a:t>
            </a:r>
            <a:r>
              <a:rPr lang="zh-CN" altLang="en-US" dirty="0" smtClean="0"/>
              <a:t>能耗出现了大跃进，那几年，卖电源和散热器的厂家，可没少发财。</a:t>
            </a:r>
            <a:endParaRPr lang="en-US" altLang="zh-CN" dirty="0" smtClean="0"/>
          </a:p>
          <a:p>
            <a:r>
              <a:rPr lang="en-US" altLang="zh-CN" dirty="0" smtClean="0"/>
              <a:t>Intel</a:t>
            </a:r>
            <a:r>
              <a:rPr lang="zh-CN" altLang="en-US" dirty="0" smtClean="0"/>
              <a:t>终于意识到，追求大力出奇迹的</a:t>
            </a:r>
            <a:r>
              <a:rPr lang="en-US" altLang="zh-CN" dirty="0" err="1" smtClean="0"/>
              <a:t>NetBurst</a:t>
            </a:r>
            <a:r>
              <a:rPr lang="zh-CN" altLang="en-US" dirty="0" smtClean="0"/>
              <a:t>，错了。</a:t>
            </a:r>
            <a:endParaRPr lang="en-US" altLang="zh-CN" dirty="0" smtClean="0"/>
          </a:p>
          <a:p>
            <a:r>
              <a:rPr lang="en-US" altLang="zh-CN" dirty="0" smtClean="0"/>
              <a:t>Intel</a:t>
            </a:r>
            <a:r>
              <a:rPr lang="zh-CN" altLang="en-US" dirty="0" smtClean="0"/>
              <a:t>放弃了开发</a:t>
            </a:r>
            <a:r>
              <a:rPr lang="en-US" altLang="zh-CN" dirty="0" smtClean="0"/>
              <a:t>4 GHz Pentium 4</a:t>
            </a:r>
            <a:r>
              <a:rPr lang="zh-CN" altLang="en-US" dirty="0" smtClean="0"/>
              <a:t>的计划，投身双核事业。为此，</a:t>
            </a:r>
            <a:r>
              <a:rPr lang="en-US" altLang="zh-CN" dirty="0" smtClean="0"/>
              <a:t>Intel</a:t>
            </a:r>
            <a:r>
              <a:rPr lang="zh-CN" altLang="en-US" dirty="0" smtClean="0"/>
              <a:t>的</a:t>
            </a:r>
            <a:r>
              <a:rPr lang="en-US" altLang="zh-CN" dirty="0" smtClean="0"/>
              <a:t>CEO</a:t>
            </a:r>
            <a:r>
              <a:rPr lang="zh-CN" altLang="en-US" dirty="0" smtClean="0"/>
              <a:t>在某个娱乐节目上，下跪道歉。</a:t>
            </a:r>
            <a:endParaRPr lang="en-US" altLang="zh-CN" dirty="0" smtClean="0"/>
          </a:p>
          <a:p>
            <a:r>
              <a:rPr lang="en-US" altLang="zh-CN" dirty="0" smtClean="0"/>
              <a:t>AMD</a:t>
            </a:r>
            <a:r>
              <a:rPr lang="zh-CN" altLang="en-US" dirty="0" smtClean="0"/>
              <a:t>方面来说，得益于新一代</a:t>
            </a:r>
            <a:r>
              <a:rPr lang="en-US" altLang="zh-CN" dirty="0" smtClean="0"/>
              <a:t>Pentium 4</a:t>
            </a:r>
            <a:r>
              <a:rPr lang="zh-CN" altLang="en-US" dirty="0" smtClean="0"/>
              <a:t>的弱势，</a:t>
            </a:r>
            <a:r>
              <a:rPr lang="en-US" altLang="zh-CN" dirty="0" smtClean="0"/>
              <a:t>K8</a:t>
            </a:r>
            <a:r>
              <a:rPr lang="zh-CN" altLang="en-US" dirty="0" smtClean="0"/>
              <a:t>，不但获得了商业上的成功，甚至挤进了服务器和高性能计算市场。</a:t>
            </a:r>
            <a:endParaRPr lang="en-US" altLang="zh-CN" dirty="0" smtClean="0"/>
          </a:p>
          <a:p>
            <a:r>
              <a:rPr lang="zh-CN" altLang="en-US" dirty="0" smtClean="0"/>
              <a:t>紧接着，</a:t>
            </a:r>
            <a:r>
              <a:rPr lang="en-US" altLang="zh-CN" dirty="0" smtClean="0"/>
              <a:t>AMD</a:t>
            </a:r>
            <a:r>
              <a:rPr lang="zh-CN" altLang="en-US" dirty="0" smtClean="0"/>
              <a:t>再接再厉，推出了双核的</a:t>
            </a:r>
            <a:r>
              <a:rPr lang="en-US" altLang="zh-CN" dirty="0" smtClean="0"/>
              <a:t>K8</a:t>
            </a:r>
            <a:r>
              <a:rPr lang="zh-CN" altLang="en-US" dirty="0" smtClean="0"/>
              <a:t>处理器。</a:t>
            </a:r>
            <a:endParaRPr lang="en-US" altLang="zh-CN" dirty="0" smtClean="0"/>
          </a:p>
          <a:p>
            <a:r>
              <a:rPr lang="en-US" altLang="zh-CN" dirty="0" smtClean="0"/>
              <a:t>Intel</a:t>
            </a:r>
            <a:r>
              <a:rPr lang="zh-CN" altLang="en-US" dirty="0" smtClean="0"/>
              <a:t>那边则有些乱了阵脚。</a:t>
            </a:r>
            <a:r>
              <a:rPr lang="en-US" altLang="zh-CN" dirty="0" err="1" smtClean="0"/>
              <a:t>NetBurst</a:t>
            </a:r>
            <a:r>
              <a:rPr lang="zh-CN" altLang="en-US" dirty="0" smtClean="0"/>
              <a:t>已经被证明不是一个好架构，但是覆水难收，炒糊了的菜含泪也要吃完。</a:t>
            </a:r>
            <a:r>
              <a:rPr lang="en-US" altLang="zh-CN" dirty="0" smtClean="0"/>
              <a:t>Intel</a:t>
            </a:r>
            <a:r>
              <a:rPr lang="zh-CN" altLang="en-US" dirty="0" smtClean="0"/>
              <a:t>没有办法，直接把两个</a:t>
            </a:r>
            <a:r>
              <a:rPr lang="en-US" altLang="zh-CN" dirty="0" smtClean="0"/>
              <a:t>Pentium 4</a:t>
            </a:r>
            <a:r>
              <a:rPr lang="zh-CN" altLang="en-US" dirty="0" smtClean="0"/>
              <a:t>核心放着了一个</a:t>
            </a:r>
            <a:r>
              <a:rPr lang="en-US" altLang="zh-CN" dirty="0" smtClean="0"/>
              <a:t>CPU</a:t>
            </a:r>
            <a:r>
              <a:rPr lang="zh-CN" altLang="en-US" dirty="0" smtClean="0"/>
              <a:t>里面，叫</a:t>
            </a:r>
            <a:r>
              <a:rPr lang="en-US" altLang="zh-CN" dirty="0" smtClean="0"/>
              <a:t>Pentium D</a:t>
            </a:r>
            <a:r>
              <a:rPr lang="zh-CN" altLang="en-US" dirty="0" smtClean="0"/>
              <a:t>，被戏称为“胶水双核”。</a:t>
            </a:r>
            <a:endParaRPr lang="en-US" altLang="zh-CN" dirty="0" smtClean="0"/>
          </a:p>
          <a:p>
            <a:r>
              <a:rPr lang="zh-CN" altLang="en-US" dirty="0" smtClean="0"/>
              <a:t>一个</a:t>
            </a:r>
            <a:r>
              <a:rPr lang="en-US" altLang="zh-CN" dirty="0" smtClean="0"/>
              <a:t>Pentium 4</a:t>
            </a:r>
            <a:r>
              <a:rPr lang="zh-CN" altLang="en-US" dirty="0" smtClean="0"/>
              <a:t>的发热已经很可观了，两个放一起简直是画美不看。</a:t>
            </a:r>
            <a:endParaRPr lang="en-US" altLang="zh-CN" dirty="0" smtClean="0"/>
          </a:p>
          <a:p>
            <a:r>
              <a:rPr lang="zh-CN" altLang="en-US" dirty="0" smtClean="0"/>
              <a:t>主打性价比的</a:t>
            </a:r>
            <a:r>
              <a:rPr lang="en-US" altLang="zh-CN" dirty="0" smtClean="0"/>
              <a:t>AMD</a:t>
            </a:r>
            <a:r>
              <a:rPr lang="zh-CN" altLang="en-US" dirty="0" smtClean="0"/>
              <a:t>，居然看到了自己的</a:t>
            </a:r>
            <a:r>
              <a:rPr lang="en-US" altLang="zh-CN" dirty="0" smtClean="0"/>
              <a:t>CPU</a:t>
            </a:r>
            <a:r>
              <a:rPr lang="zh-CN" altLang="en-US" dirty="0" smtClean="0"/>
              <a:t>卖得比</a:t>
            </a:r>
            <a:r>
              <a:rPr lang="en-US" altLang="zh-CN" dirty="0" smtClean="0"/>
              <a:t>Intel</a:t>
            </a:r>
            <a:r>
              <a:rPr lang="zh-CN" altLang="en-US" dirty="0" smtClean="0"/>
              <a:t>贵的那一天。那几年是</a:t>
            </a:r>
            <a:r>
              <a:rPr lang="en-US" altLang="zh-CN" dirty="0" smtClean="0"/>
              <a:t>AMD</a:t>
            </a:r>
            <a:r>
              <a:rPr lang="zh-CN" altLang="en-US" dirty="0" smtClean="0"/>
              <a:t>的黄金岁月。</a:t>
            </a:r>
            <a:r>
              <a:rPr lang="en-US" altLang="zh-CN" dirty="0" smtClean="0"/>
              <a:t>Intel</a:t>
            </a:r>
            <a:r>
              <a:rPr lang="zh-CN" altLang="en-US" dirty="0" smtClean="0"/>
              <a:t>在</a:t>
            </a:r>
            <a:r>
              <a:rPr lang="en-US" altLang="zh-CN" dirty="0" err="1" smtClean="0"/>
              <a:t>NetBurst</a:t>
            </a:r>
            <a:r>
              <a:rPr lang="zh-CN" altLang="en-US" dirty="0" smtClean="0"/>
              <a:t>上犯的致命错误给了</a:t>
            </a:r>
            <a:r>
              <a:rPr lang="en-US" altLang="zh-CN" dirty="0" smtClean="0"/>
              <a:t>AMD</a:t>
            </a:r>
            <a:r>
              <a:rPr lang="zh-CN" altLang="en-US" dirty="0" smtClean="0"/>
              <a:t>一个追赶乃至反超</a:t>
            </a:r>
            <a:r>
              <a:rPr lang="en-US" altLang="zh-CN" dirty="0" smtClean="0"/>
              <a:t>Intel</a:t>
            </a:r>
            <a:r>
              <a:rPr lang="zh-CN" altLang="en-US" dirty="0" smtClean="0"/>
              <a:t>的战略机遇期。</a:t>
            </a:r>
            <a:endParaRPr lang="en-US" altLang="zh-CN" dirty="0" smtClean="0"/>
          </a:p>
          <a:p>
            <a:r>
              <a:rPr lang="en-US" altLang="zh-CN" dirty="0" smtClean="0"/>
              <a:t>AMD</a:t>
            </a:r>
            <a:r>
              <a:rPr lang="zh-CN" altLang="en-US" dirty="0" smtClean="0"/>
              <a:t>赚了一大笔钱，用这笔钱，</a:t>
            </a:r>
            <a:r>
              <a:rPr lang="en-US" altLang="zh-CN" dirty="0" smtClean="0"/>
              <a:t>AMD</a:t>
            </a:r>
            <a:r>
              <a:rPr lang="zh-CN" altLang="en-US" dirty="0" smtClean="0"/>
              <a:t>收购了</a:t>
            </a:r>
            <a:r>
              <a:rPr lang="en-US" altLang="zh-CN" dirty="0" smtClean="0"/>
              <a:t>ATI</a:t>
            </a:r>
            <a:r>
              <a:rPr lang="zh-CN" altLang="en-US" dirty="0" smtClean="0"/>
              <a:t>，获得了显卡芯片设计制造能力，完成了对</a:t>
            </a:r>
            <a:r>
              <a:rPr lang="en-US" altLang="zh-CN" dirty="0" smtClean="0"/>
              <a:t>AMD</a:t>
            </a:r>
            <a:r>
              <a:rPr lang="zh-CN" altLang="en-US" dirty="0" smtClean="0"/>
              <a:t>来说至关重要的布局。</a:t>
            </a:r>
            <a:endParaRPr lang="en-US" altLang="zh-CN" dirty="0" smtClean="0"/>
          </a:p>
          <a:p>
            <a:r>
              <a:rPr lang="en-US" altLang="zh-CN" dirty="0" smtClean="0"/>
              <a:t>AMD</a:t>
            </a:r>
            <a:r>
              <a:rPr lang="zh-CN" altLang="en-US" dirty="0" smtClean="0"/>
              <a:t>好像要赢了？</a:t>
            </a:r>
            <a:endParaRPr lang="en-US" altLang="zh-CN" dirty="0" smtClean="0"/>
          </a:p>
          <a:p>
            <a:r>
              <a:rPr lang="zh-CN" altLang="en-US" dirty="0" smtClean="0"/>
              <a:t>不，</a:t>
            </a:r>
            <a:r>
              <a:rPr lang="en-US" altLang="zh-CN" dirty="0" smtClean="0"/>
              <a:t>Intel</a:t>
            </a:r>
            <a:r>
              <a:rPr lang="zh-CN" altLang="en-US" dirty="0" smtClean="0"/>
              <a:t>翻盘了。</a:t>
            </a:r>
            <a:endParaRPr lang="en-US" altLang="zh-CN" dirty="0" smtClean="0"/>
          </a:p>
          <a:p>
            <a:r>
              <a:rPr lang="zh-CN" altLang="en-US" dirty="0" smtClean="0"/>
              <a:t>怎么翻盘的？</a:t>
            </a:r>
            <a:endParaRPr lang="en-US" altLang="zh-CN" dirty="0" smtClean="0"/>
          </a:p>
          <a:p>
            <a:r>
              <a:rPr lang="zh-CN" altLang="en-US" dirty="0" smtClean="0"/>
              <a:t>还记得图拉丁吗？</a:t>
            </a:r>
            <a:endParaRPr lang="en-US" altLang="zh-CN" dirty="0" smtClean="0"/>
          </a:p>
          <a:p>
            <a:r>
              <a:rPr lang="zh-CN" altLang="en-US" dirty="0" smtClean="0"/>
              <a:t>当年，</a:t>
            </a:r>
            <a:r>
              <a:rPr lang="en-US" altLang="zh-CN" dirty="0" smtClean="0"/>
              <a:t>Intel</a:t>
            </a:r>
            <a:r>
              <a:rPr lang="zh-CN" altLang="en-US" dirty="0" smtClean="0"/>
              <a:t>虽说把桌面版的图拉丁砍了，但是，在笔记本市场上，高效率低能耗的图拉丁核心的</a:t>
            </a:r>
            <a:r>
              <a:rPr lang="en-US" altLang="zh-CN" dirty="0" smtClean="0"/>
              <a:t>Pentium III</a:t>
            </a:r>
            <a:r>
              <a:rPr lang="zh-CN" altLang="en-US" dirty="0" smtClean="0"/>
              <a:t>大受欢迎。</a:t>
            </a:r>
            <a:endParaRPr lang="en-US" altLang="zh-CN" dirty="0" smtClean="0"/>
          </a:p>
          <a:p>
            <a:r>
              <a:rPr lang="zh-CN" altLang="en-US" dirty="0" smtClean="0"/>
              <a:t>而移动版</a:t>
            </a:r>
            <a:r>
              <a:rPr lang="en-US" altLang="zh-CN" dirty="0" smtClean="0"/>
              <a:t>Pentium 4</a:t>
            </a:r>
            <a:r>
              <a:rPr lang="zh-CN" altLang="en-US" dirty="0" smtClean="0"/>
              <a:t>的耗电量完全不适合用在笔记本上。于是，一个以色列的小组在接下来的日子里继续在图拉丁的基础上改进</a:t>
            </a:r>
            <a:r>
              <a:rPr lang="en-US" altLang="zh-CN" dirty="0" smtClean="0"/>
              <a:t>Pentium III</a:t>
            </a:r>
            <a:r>
              <a:rPr lang="zh-CN" altLang="en-US" dirty="0" smtClean="0"/>
              <a:t>，先后出了</a:t>
            </a:r>
            <a:r>
              <a:rPr lang="en-US" altLang="zh-CN" dirty="0" smtClean="0"/>
              <a:t>Pentium M</a:t>
            </a:r>
            <a:r>
              <a:rPr lang="zh-CN" altLang="en-US" dirty="0" smtClean="0"/>
              <a:t>、</a:t>
            </a:r>
            <a:r>
              <a:rPr lang="en-US" altLang="zh-CN" dirty="0" smtClean="0"/>
              <a:t>Core solo</a:t>
            </a:r>
            <a:r>
              <a:rPr lang="zh-CN" altLang="en-US" dirty="0" smtClean="0"/>
              <a:t>、</a:t>
            </a:r>
            <a:r>
              <a:rPr lang="en-US" altLang="zh-CN" dirty="0" smtClean="0"/>
              <a:t>Core Duo</a:t>
            </a:r>
            <a:r>
              <a:rPr lang="zh-CN" altLang="en-US" dirty="0" smtClean="0"/>
              <a:t>系列。如果说桌面市场</a:t>
            </a:r>
            <a:r>
              <a:rPr lang="en-US" altLang="zh-CN" dirty="0" smtClean="0"/>
              <a:t>Intel</a:t>
            </a:r>
            <a:r>
              <a:rPr lang="zh-CN" altLang="en-US" dirty="0" smtClean="0"/>
              <a:t>和</a:t>
            </a:r>
            <a:r>
              <a:rPr lang="en-US" altLang="zh-CN" dirty="0" smtClean="0"/>
              <a:t>AMD</a:t>
            </a:r>
            <a:r>
              <a:rPr lang="zh-CN" altLang="en-US" dirty="0" smtClean="0"/>
              <a:t>还能打得来来回回，笔记本市场则完全成了图拉丁子子孙孙的天下，</a:t>
            </a:r>
            <a:r>
              <a:rPr lang="en-US" altLang="zh-CN" dirty="0" smtClean="0"/>
              <a:t>AMD</a:t>
            </a:r>
            <a:r>
              <a:rPr lang="zh-CN" altLang="en-US" dirty="0" smtClean="0"/>
              <a:t>半点机会都没。毕竟他家东西的发热其实也不低。图拉丁的子孙们有多高效呢？跑分结果表明，</a:t>
            </a:r>
            <a:r>
              <a:rPr lang="en-US" altLang="zh-CN" dirty="0" smtClean="0"/>
              <a:t>Pentium M 1.6G</a:t>
            </a:r>
            <a:r>
              <a:rPr lang="zh-CN" altLang="en-US" dirty="0" smtClean="0"/>
              <a:t>的性能足可以和</a:t>
            </a:r>
            <a:r>
              <a:rPr lang="en-US" altLang="zh-CN" dirty="0" smtClean="0"/>
              <a:t>2.4G</a:t>
            </a:r>
            <a:r>
              <a:rPr lang="zh-CN" altLang="en-US" dirty="0" smtClean="0"/>
              <a:t>的移动版</a:t>
            </a:r>
            <a:r>
              <a:rPr lang="en-US" altLang="zh-CN" dirty="0" smtClean="0"/>
              <a:t>Pentium 4</a:t>
            </a:r>
            <a:r>
              <a:rPr lang="zh-CN" altLang="en-US" dirty="0" smtClean="0"/>
              <a:t>抗衡。</a:t>
            </a:r>
            <a:endParaRPr lang="en-US" altLang="zh-CN" dirty="0" smtClean="0"/>
          </a:p>
          <a:p>
            <a:r>
              <a:rPr lang="zh-CN" altLang="en-US" dirty="0" smtClean="0"/>
              <a:t>一直有人在猜，如果把移动版的</a:t>
            </a:r>
            <a:r>
              <a:rPr lang="en-US" altLang="zh-CN" dirty="0" smtClean="0"/>
              <a:t>CPU</a:t>
            </a:r>
            <a:r>
              <a:rPr lang="zh-CN" altLang="en-US" dirty="0" smtClean="0"/>
              <a:t>请回来，</a:t>
            </a:r>
            <a:r>
              <a:rPr lang="en-US" altLang="zh-CN" dirty="0" smtClean="0"/>
              <a:t>Intel</a:t>
            </a:r>
            <a:r>
              <a:rPr lang="zh-CN" altLang="en-US" dirty="0" smtClean="0"/>
              <a:t>是不是就能战胜</a:t>
            </a:r>
            <a:r>
              <a:rPr lang="en-US" altLang="zh-CN" dirty="0" smtClean="0"/>
              <a:t>AMD</a:t>
            </a:r>
            <a:r>
              <a:rPr lang="zh-CN" altLang="en-US" dirty="0" smtClean="0"/>
              <a:t>呢？</a:t>
            </a:r>
            <a:endParaRPr lang="en-US" altLang="zh-CN" dirty="0" smtClean="0"/>
          </a:p>
          <a:p>
            <a:r>
              <a:rPr lang="zh-CN" altLang="en-US" dirty="0" smtClean="0"/>
              <a:t>在</a:t>
            </a:r>
            <a:r>
              <a:rPr lang="en-US" altLang="zh-CN" dirty="0" smtClean="0"/>
              <a:t>Pentium D</a:t>
            </a:r>
            <a:r>
              <a:rPr lang="zh-CN" altLang="en-US" dirty="0" smtClean="0"/>
              <a:t>看上去就要输的时候，</a:t>
            </a:r>
            <a:r>
              <a:rPr lang="en-US" altLang="zh-CN" dirty="0" smtClean="0"/>
              <a:t>Intel</a:t>
            </a:r>
            <a:r>
              <a:rPr lang="zh-CN" altLang="en-US" dirty="0" smtClean="0"/>
              <a:t>终于痛下决心，放弃</a:t>
            </a:r>
            <a:r>
              <a:rPr lang="en-US" altLang="zh-CN" dirty="0" err="1" smtClean="0"/>
              <a:t>NetBurst</a:t>
            </a:r>
            <a:r>
              <a:rPr lang="zh-CN" altLang="en-US" dirty="0" smtClean="0"/>
              <a:t>。</a:t>
            </a:r>
            <a:r>
              <a:rPr lang="en-US" altLang="zh-CN" dirty="0" smtClean="0"/>
              <a:t>Intel</a:t>
            </a:r>
            <a:r>
              <a:rPr lang="zh-CN" altLang="en-US" dirty="0" smtClean="0"/>
              <a:t>解散了</a:t>
            </a:r>
            <a:r>
              <a:rPr lang="en-US" altLang="zh-CN" dirty="0" err="1" smtClean="0"/>
              <a:t>NetBurst</a:t>
            </a:r>
            <a:r>
              <a:rPr lang="zh-CN" altLang="en-US" dirty="0" smtClean="0"/>
              <a:t>小组，部分人员离职，实际上彻底承认</a:t>
            </a:r>
            <a:r>
              <a:rPr lang="en-US" altLang="zh-CN" dirty="0" err="1" smtClean="0"/>
              <a:t>NetBurst</a:t>
            </a:r>
            <a:r>
              <a:rPr lang="zh-CN" altLang="en-US" dirty="0" smtClean="0"/>
              <a:t>失败。同时，在</a:t>
            </a:r>
            <a:r>
              <a:rPr lang="en-US" altLang="zh-CN" dirty="0" smtClean="0"/>
              <a:t>Core Duo</a:t>
            </a:r>
            <a:r>
              <a:rPr lang="zh-CN" altLang="en-US" dirty="0" smtClean="0"/>
              <a:t>的基础上开发了新一代的</a:t>
            </a:r>
            <a:r>
              <a:rPr lang="en-US" altLang="zh-CN" dirty="0" smtClean="0"/>
              <a:t>Core 2</a:t>
            </a:r>
            <a:r>
              <a:rPr lang="zh-CN" altLang="en-US" dirty="0" smtClean="0"/>
              <a:t>（酷睿）系列，其桌面版型号代号</a:t>
            </a:r>
            <a:r>
              <a:rPr lang="en-US" altLang="zh-CN" dirty="0" smtClean="0"/>
              <a:t>Conroe</a:t>
            </a:r>
            <a:r>
              <a:rPr lang="zh-CN" altLang="en-US" dirty="0" smtClean="0"/>
              <a:t>，俗称扣肉。</a:t>
            </a:r>
            <a:endParaRPr lang="en-US" altLang="zh-CN" dirty="0" smtClean="0"/>
          </a:p>
          <a:p>
            <a:r>
              <a:rPr lang="zh-CN" altLang="en-US" dirty="0" smtClean="0"/>
              <a:t>扣肉一出，游戏结束。</a:t>
            </a:r>
            <a:endParaRPr lang="en-US" altLang="zh-CN" dirty="0" smtClean="0"/>
          </a:p>
          <a:p>
            <a:r>
              <a:rPr lang="zh-CN" altLang="en-US" dirty="0" smtClean="0"/>
              <a:t>自此，</a:t>
            </a:r>
            <a:r>
              <a:rPr lang="en-US" altLang="zh-CN" dirty="0" smtClean="0"/>
              <a:t>AMD</a:t>
            </a:r>
            <a:r>
              <a:rPr lang="zh-CN" altLang="en-US" dirty="0" smtClean="0"/>
              <a:t>再也没有过过一天安生日子。再后来，就是</a:t>
            </a:r>
            <a:r>
              <a:rPr lang="en-US" altLang="zh-CN" dirty="0" smtClean="0"/>
              <a:t>i5</a:t>
            </a:r>
            <a:r>
              <a:rPr lang="zh-CN" altLang="en-US" dirty="0" smtClean="0"/>
              <a:t>秒全家，</a:t>
            </a:r>
            <a:r>
              <a:rPr lang="en-US" altLang="zh-CN" dirty="0" smtClean="0"/>
              <a:t>i7</a:t>
            </a:r>
            <a:r>
              <a:rPr lang="zh-CN" altLang="en-US" dirty="0" smtClean="0"/>
              <a:t>轰成渣了。</a:t>
            </a:r>
            <a:endParaRPr lang="en-US" altLang="zh-CN" dirty="0" smtClean="0"/>
          </a:p>
          <a:p>
            <a:r>
              <a:rPr lang="en-US" altLang="zh-CN" dirty="0" smtClean="0"/>
              <a:t>AMD</a:t>
            </a:r>
            <a:r>
              <a:rPr lang="zh-CN" altLang="en-US" dirty="0" smtClean="0"/>
              <a:t>后面的几代</a:t>
            </a:r>
            <a:r>
              <a:rPr lang="en-US" altLang="zh-CN" dirty="0" smtClean="0"/>
              <a:t>CPU</a:t>
            </a:r>
            <a:r>
              <a:rPr lang="zh-CN" altLang="en-US" dirty="0" smtClean="0"/>
              <a:t>，一蟹不如一蟹，最终堕落成农企。而</a:t>
            </a:r>
            <a:r>
              <a:rPr lang="en-US" altLang="zh-CN" dirty="0" smtClean="0"/>
              <a:t>Intel</a:t>
            </a:r>
            <a:r>
              <a:rPr lang="zh-CN" altLang="en-US" dirty="0" smtClean="0"/>
              <a:t>也贯彻了敌不动我不动的精神，挤牙膏的提升性能。我现在在用的四年半之前的</a:t>
            </a:r>
            <a:r>
              <a:rPr lang="en-US" altLang="zh-CN" dirty="0" smtClean="0"/>
              <a:t>E-1230V2</a:t>
            </a:r>
            <a:r>
              <a:rPr lang="zh-CN" altLang="en-US" dirty="0" smtClean="0"/>
              <a:t>，完全不觉得比现在主流电脑差。</a:t>
            </a:r>
            <a:endParaRPr lang="en-US" altLang="zh-CN" dirty="0" smtClean="0"/>
          </a:p>
          <a:p>
            <a:r>
              <a:rPr lang="zh-CN" altLang="en-US" dirty="0" smtClean="0"/>
              <a:t>那个一年从</a:t>
            </a:r>
            <a:r>
              <a:rPr lang="en-US" altLang="zh-CN" dirty="0" smtClean="0"/>
              <a:t>500M</a:t>
            </a:r>
            <a:r>
              <a:rPr lang="zh-CN" altLang="en-US" dirty="0" smtClean="0"/>
              <a:t>飙升到</a:t>
            </a:r>
            <a:r>
              <a:rPr lang="en-US" altLang="zh-CN" dirty="0" smtClean="0"/>
              <a:t>1G</a:t>
            </a:r>
            <a:r>
              <a:rPr lang="zh-CN" altLang="en-US" dirty="0" smtClean="0"/>
              <a:t>的激动人心的年代，结束了。</a:t>
            </a:r>
            <a:endParaRPr lang="en-US" altLang="zh-CN" dirty="0" smtClean="0"/>
          </a:p>
          <a:p>
            <a:r>
              <a:rPr lang="en-US" altLang="zh-CN" dirty="0" err="1" smtClean="0"/>
              <a:t>NetBurst</a:t>
            </a:r>
            <a:r>
              <a:rPr lang="zh-CN" altLang="en-US" dirty="0" smtClean="0"/>
              <a:t>可以说是</a:t>
            </a:r>
            <a:r>
              <a:rPr lang="en-US" altLang="zh-CN" dirty="0" smtClean="0"/>
              <a:t>Intel</a:t>
            </a:r>
            <a:r>
              <a:rPr lang="zh-CN" altLang="en-US" dirty="0" smtClean="0"/>
              <a:t>历史上最大的战略错误。在技术方面，</a:t>
            </a:r>
            <a:r>
              <a:rPr lang="en-US" altLang="zh-CN" dirty="0" smtClean="0"/>
              <a:t>Intel</a:t>
            </a:r>
            <a:r>
              <a:rPr lang="zh-CN" altLang="en-US" dirty="0" smtClean="0"/>
              <a:t>具有无与伦比的优势，但是因为在战略上走了一段弯路，给了</a:t>
            </a:r>
            <a:r>
              <a:rPr lang="en-US" altLang="zh-CN" dirty="0" smtClean="0"/>
              <a:t>AMD</a:t>
            </a:r>
            <a:r>
              <a:rPr lang="zh-CN" altLang="en-US" dirty="0" smtClean="0"/>
              <a:t>关键的</a:t>
            </a:r>
            <a:r>
              <a:rPr lang="en-US" altLang="zh-CN" dirty="0" smtClean="0"/>
              <a:t>5</a:t>
            </a:r>
            <a:r>
              <a:rPr lang="zh-CN" altLang="en-US" dirty="0" smtClean="0"/>
              <a:t>年喘息时机，如果从一开始</a:t>
            </a:r>
            <a:r>
              <a:rPr lang="en-US" altLang="zh-CN" dirty="0" smtClean="0"/>
              <a:t>Intel</a:t>
            </a:r>
            <a:r>
              <a:rPr lang="zh-CN" altLang="en-US" dirty="0" smtClean="0"/>
              <a:t>就坚持图拉丁路线，以</a:t>
            </a:r>
            <a:r>
              <a:rPr lang="en-US" altLang="zh-CN" dirty="0" smtClean="0"/>
              <a:t>Intel</a:t>
            </a:r>
            <a:r>
              <a:rPr lang="zh-CN" altLang="en-US" dirty="0" smtClean="0"/>
              <a:t>的资源，</a:t>
            </a:r>
            <a:r>
              <a:rPr lang="en-US" altLang="zh-CN" dirty="0" smtClean="0"/>
              <a:t>AMD</a:t>
            </a:r>
            <a:r>
              <a:rPr lang="zh-CN" altLang="en-US" dirty="0" smtClean="0"/>
              <a:t>即使活下来，现在也不可能混得很好，几乎没机会收购</a:t>
            </a:r>
            <a:r>
              <a:rPr lang="en-US" altLang="zh-CN" dirty="0" smtClean="0"/>
              <a:t>ATI</a:t>
            </a:r>
            <a:r>
              <a:rPr lang="zh-CN" altLang="en-US" dirty="0" smtClean="0"/>
              <a:t>。</a:t>
            </a:r>
            <a:endParaRPr lang="en-US" altLang="zh-CN" dirty="0" smtClean="0"/>
          </a:p>
          <a:p>
            <a:r>
              <a:rPr lang="zh-CN" altLang="en-US" dirty="0" smtClean="0"/>
              <a:t>而如果</a:t>
            </a:r>
            <a:r>
              <a:rPr lang="en-US" altLang="zh-CN" dirty="0" smtClean="0"/>
              <a:t>AMD</a:t>
            </a:r>
            <a:r>
              <a:rPr lang="zh-CN" altLang="en-US" dirty="0" smtClean="0"/>
              <a:t>不收购</a:t>
            </a:r>
            <a:r>
              <a:rPr lang="en-US" altLang="zh-CN" dirty="0" smtClean="0"/>
              <a:t>ATI</a:t>
            </a:r>
            <a:r>
              <a:rPr lang="zh-CN" altLang="en-US" dirty="0" smtClean="0"/>
              <a:t>，显卡市场也不是今天的格局。</a:t>
            </a:r>
            <a:endParaRPr lang="en-US" altLang="zh-CN" dirty="0" smtClean="0"/>
          </a:p>
          <a:p>
            <a:r>
              <a:rPr lang="zh-CN" altLang="en-US" dirty="0" smtClean="0"/>
              <a:t>同时，为了推进改善形象，</a:t>
            </a:r>
            <a:r>
              <a:rPr lang="en-US" altLang="zh-CN" dirty="0" smtClean="0"/>
              <a:t>Intel</a:t>
            </a:r>
            <a:r>
              <a:rPr lang="zh-CN" altLang="en-US" dirty="0" smtClean="0"/>
              <a:t>推出了酷睿，作为高端品牌，替代了</a:t>
            </a:r>
            <a:r>
              <a:rPr lang="en-US" altLang="zh-CN" dirty="0" smtClean="0"/>
              <a:t>Pentium</a:t>
            </a:r>
            <a:r>
              <a:rPr lang="zh-CN" altLang="en-US" dirty="0" smtClean="0"/>
              <a:t>。奔腾成了</a:t>
            </a:r>
            <a:r>
              <a:rPr lang="en-US" altLang="zh-CN" dirty="0" smtClean="0"/>
              <a:t>Intel</a:t>
            </a:r>
            <a:r>
              <a:rPr lang="zh-CN" altLang="en-US" dirty="0" smtClean="0"/>
              <a:t>旗下的中低端品牌。奔腾这样一个信达雅程度堪比奔驰宝马可口可乐的译名，和“给电脑一颗奔腾的芯”这种绝妙的广告词，辉煌不再。</a:t>
            </a:r>
            <a:endParaRPr lang="en-US" altLang="zh-CN" dirty="0" smtClean="0"/>
          </a:p>
          <a:p>
            <a:r>
              <a:rPr lang="zh-CN" altLang="en-US" dirty="0" smtClean="0"/>
              <a:t>而图拉丁，作为一个逆袭的传奇，成为了一种精神的象征。这种精神是：</a:t>
            </a:r>
            <a:endParaRPr lang="en-US" altLang="zh-CN" dirty="0" smtClean="0"/>
          </a:p>
          <a:p>
            <a:r>
              <a:rPr lang="zh-CN" altLang="en-US" dirty="0" smtClean="0"/>
              <a:t>最潮的，最商业化的技术，不一定是最好的技术。</a:t>
            </a:r>
            <a:endParaRPr lang="en-US" altLang="zh-CN" dirty="0" smtClean="0"/>
          </a:p>
          <a:p>
            <a:r>
              <a:rPr lang="zh-CN" altLang="en-US" dirty="0" smtClean="0"/>
              <a:t>最好的技术，才是最好的技术。</a:t>
            </a:r>
            <a:endParaRPr lang="zh-CN" altLang="en-US" dirty="0"/>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38</a:t>
            </a:fld>
            <a:endParaRPr lang="en-US" altLang="zh-CN"/>
          </a:p>
        </p:txBody>
      </p:sp>
    </p:spTree>
    <p:extLst>
      <p:ext uri="{BB962C8B-B14F-4D97-AF65-F5344CB8AC3E}">
        <p14:creationId xmlns:p14="http://schemas.microsoft.com/office/powerpoint/2010/main" val="27073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Intel </a:t>
            </a:r>
            <a:r>
              <a:rPr lang="en-US" altLang="zh-CN" dirty="0" err="1" smtClean="0"/>
              <a:t>QuickPath</a:t>
            </a:r>
            <a:r>
              <a:rPr lang="en-US" altLang="zh-CN" dirty="0" smtClean="0"/>
              <a:t> Interconnect (QPI) is a point-to-point processor interconnect developed by Intel which replaced the front-side bus (FSB) in Xeon, Itanium, and certain desktop platforms starting in 2008. It increased the scalability and bandwidth available. </a:t>
            </a:r>
          </a:p>
          <a:p>
            <a:r>
              <a:rPr lang="en-US" altLang="zh-CN" dirty="0" smtClean="0"/>
              <a:t>QPI will be replaced by Intel </a:t>
            </a:r>
            <a:r>
              <a:rPr lang="en-US" altLang="zh-CN" dirty="0" err="1" smtClean="0"/>
              <a:t>UltraPath</a:t>
            </a:r>
            <a:r>
              <a:rPr lang="en-US" altLang="zh-CN" dirty="0" smtClean="0"/>
              <a:t> Interconnect (UPI) in future </a:t>
            </a:r>
            <a:r>
              <a:rPr lang="en-US" altLang="zh-CN" dirty="0" err="1" smtClean="0"/>
              <a:t>Skylake</a:t>
            </a:r>
            <a:r>
              <a:rPr lang="en-US" altLang="zh-CN" dirty="0" smtClean="0"/>
              <a:t> EX/EP Xeon processors based on LGA 3647 socket.</a:t>
            </a:r>
            <a:endParaRPr lang="zh-CN" altLang="en-US" dirty="0"/>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51</a:t>
            </a:fld>
            <a:endParaRPr lang="en-US" altLang="zh-CN"/>
          </a:p>
        </p:txBody>
      </p:sp>
    </p:spTree>
    <p:extLst>
      <p:ext uri="{BB962C8B-B14F-4D97-AF65-F5344CB8AC3E}">
        <p14:creationId xmlns:p14="http://schemas.microsoft.com/office/powerpoint/2010/main" val="417921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32</a:t>
            </a:r>
            <a:r>
              <a:rPr lang="zh-CN" altLang="en-US" dirty="0" smtClean="0"/>
              <a:t>核</a:t>
            </a:r>
            <a:r>
              <a:rPr lang="en-US" altLang="zh-CN" dirty="0" smtClean="0"/>
              <a:t>64</a:t>
            </a:r>
            <a:r>
              <a:rPr lang="zh-CN" altLang="en-US" dirty="0" smtClean="0"/>
              <a:t>线程 </a:t>
            </a:r>
            <a:r>
              <a:rPr lang="en-US" altLang="zh-CN" dirty="0" smtClean="0"/>
              <a:t>AMD</a:t>
            </a:r>
            <a:r>
              <a:rPr lang="zh-CN" altLang="en-US" dirty="0" smtClean="0"/>
              <a:t>二代线程撕裂者即将推出</a:t>
            </a:r>
            <a:endParaRPr lang="en-US" altLang="zh-CN" dirty="0" smtClean="0"/>
          </a:p>
          <a:p>
            <a:r>
              <a:rPr lang="en-US" altLang="zh-CN" dirty="0" smtClean="0"/>
              <a:t>2018</a:t>
            </a:r>
            <a:r>
              <a:rPr lang="zh-CN" altLang="en-US" dirty="0" smtClean="0"/>
              <a:t>年</a:t>
            </a:r>
            <a:r>
              <a:rPr lang="en-US" altLang="zh-CN" dirty="0" smtClean="0"/>
              <a:t>07</a:t>
            </a:r>
            <a:r>
              <a:rPr lang="zh-CN" altLang="en-US" dirty="0" smtClean="0"/>
              <a:t>月</a:t>
            </a:r>
            <a:r>
              <a:rPr lang="en-US" altLang="zh-CN" dirty="0" smtClean="0"/>
              <a:t>30</a:t>
            </a:r>
            <a:r>
              <a:rPr lang="zh-CN" altLang="en-US" dirty="0" smtClean="0"/>
              <a:t>日 </a:t>
            </a:r>
            <a:r>
              <a:rPr lang="en-US" altLang="zh-CN" dirty="0" err="1" smtClean="0"/>
              <a:t>cnbeta</a:t>
            </a:r>
            <a:endParaRPr lang="en-US" altLang="zh-CN" dirty="0" smtClean="0"/>
          </a:p>
          <a:p>
            <a:r>
              <a:rPr lang="zh-CN" altLang="en-US" dirty="0" smtClean="0"/>
              <a:t>据外媒报道，上周</a:t>
            </a:r>
            <a:r>
              <a:rPr lang="en-US" altLang="zh-CN" dirty="0" smtClean="0"/>
              <a:t>AMD</a:t>
            </a:r>
            <a:r>
              <a:rPr lang="zh-CN" altLang="en-US" dirty="0" smtClean="0"/>
              <a:t>在意大利</a:t>
            </a:r>
            <a:r>
              <a:rPr lang="en-US" altLang="zh-CN" dirty="0" err="1" smtClean="0"/>
              <a:t>Maranello</a:t>
            </a:r>
            <a:r>
              <a:rPr lang="zh-CN" altLang="en-US" dirty="0" smtClean="0"/>
              <a:t>举办了一场关于</a:t>
            </a:r>
            <a:r>
              <a:rPr lang="en-US" altLang="zh-CN" dirty="0" err="1" smtClean="0"/>
              <a:t>ThreadRipper</a:t>
            </a:r>
            <a:r>
              <a:rPr lang="en-US" altLang="zh-CN" dirty="0" smtClean="0"/>
              <a:t> 2</a:t>
            </a:r>
            <a:r>
              <a:rPr lang="zh-CN" altLang="en-US" dirty="0" smtClean="0"/>
              <a:t>（第二代线程撕裂者，</a:t>
            </a:r>
            <a:r>
              <a:rPr lang="en-US" altLang="zh-CN" dirty="0" smtClean="0"/>
              <a:t>12nm Zen+</a:t>
            </a:r>
            <a:r>
              <a:rPr lang="zh-CN" altLang="en-US" dirty="0" smtClean="0"/>
              <a:t>架构）处理器的沟通活动，但内容对外保密，不出意外的话，应该涉及这款处理器的具体规格、价格等信息。可能是拿到了一些资料，加拿大零售商突然放出</a:t>
            </a:r>
            <a:r>
              <a:rPr lang="en-US" altLang="zh-CN" dirty="0" smtClean="0"/>
              <a:t>Ryzen </a:t>
            </a:r>
            <a:r>
              <a:rPr lang="en-US" altLang="zh-CN" dirty="0" err="1" smtClean="0"/>
              <a:t>Threadripper</a:t>
            </a:r>
            <a:r>
              <a:rPr lang="en-US" altLang="zh-CN" dirty="0" smtClean="0"/>
              <a:t> 2990WX</a:t>
            </a:r>
            <a:r>
              <a:rPr lang="zh-CN" altLang="en-US" dirty="0" smtClean="0"/>
              <a:t>处理器的预订页面，标记为</a:t>
            </a:r>
            <a:r>
              <a:rPr lang="en-US" altLang="zh-CN" dirty="0" smtClean="0"/>
              <a:t>32</a:t>
            </a:r>
            <a:r>
              <a:rPr lang="zh-CN" altLang="en-US" dirty="0" smtClean="0"/>
              <a:t>核</a:t>
            </a:r>
            <a:r>
              <a:rPr lang="en-US" altLang="zh-CN" dirty="0" smtClean="0"/>
              <a:t>64</a:t>
            </a:r>
            <a:r>
              <a:rPr lang="zh-CN" altLang="en-US" dirty="0" smtClean="0"/>
              <a:t>线程，也就是旗舰款式，价格</a:t>
            </a:r>
            <a:r>
              <a:rPr lang="en-US" altLang="zh-CN" dirty="0" smtClean="0"/>
              <a:t>2399</a:t>
            </a:r>
            <a:r>
              <a:rPr lang="zh-CN" altLang="en-US" dirty="0" smtClean="0"/>
              <a:t>加元（约合</a:t>
            </a:r>
            <a:r>
              <a:rPr lang="en-US" altLang="zh-CN" dirty="0" smtClean="0"/>
              <a:t>12518</a:t>
            </a:r>
            <a:r>
              <a:rPr lang="zh-CN" altLang="en-US" dirty="0" smtClean="0"/>
              <a:t>元）。</a:t>
            </a:r>
            <a:endParaRPr lang="en-US" altLang="zh-CN" dirty="0" smtClean="0"/>
          </a:p>
          <a:p>
            <a:r>
              <a:rPr lang="zh-CN" altLang="en-US" dirty="0" smtClean="0"/>
              <a:t>当然，这不是渠道第一次偷跑，一个月前欧洲</a:t>
            </a:r>
            <a:r>
              <a:rPr lang="en-US" altLang="zh-CN" dirty="0" smtClean="0"/>
              <a:t>Cybersport</a:t>
            </a:r>
            <a:r>
              <a:rPr lang="zh-CN" altLang="en-US" dirty="0" smtClean="0"/>
              <a:t>也放出了</a:t>
            </a:r>
            <a:r>
              <a:rPr lang="en-US" altLang="zh-CN" dirty="0" smtClean="0"/>
              <a:t>1509</a:t>
            </a:r>
            <a:r>
              <a:rPr lang="zh-CN" altLang="en-US" dirty="0" smtClean="0"/>
              <a:t>欧元（约合</a:t>
            </a:r>
            <a:r>
              <a:rPr lang="en-US" altLang="zh-CN" dirty="0" smtClean="0"/>
              <a:t>11977</a:t>
            </a:r>
            <a:r>
              <a:rPr lang="zh-CN" altLang="en-US" dirty="0" smtClean="0"/>
              <a:t>元）的</a:t>
            </a:r>
            <a:r>
              <a:rPr lang="en-US" altLang="zh-CN" dirty="0" smtClean="0"/>
              <a:t>2990X</a:t>
            </a:r>
            <a:r>
              <a:rPr lang="zh-CN" altLang="en-US" dirty="0" smtClean="0"/>
              <a:t>，价格倒是比较吻合。只是考虑到和</a:t>
            </a:r>
            <a:r>
              <a:rPr lang="en-US" altLang="zh-CN" dirty="0" smtClean="0"/>
              <a:t>Core i9</a:t>
            </a:r>
            <a:r>
              <a:rPr lang="zh-CN" altLang="en-US" dirty="0" smtClean="0"/>
              <a:t>竞争以及</a:t>
            </a:r>
            <a:r>
              <a:rPr lang="en-US" altLang="zh-CN" dirty="0" smtClean="0"/>
              <a:t>AMD</a:t>
            </a:r>
            <a:r>
              <a:rPr lang="zh-CN" altLang="en-US" dirty="0" smtClean="0"/>
              <a:t>的定价策略，国内可能不会超过</a:t>
            </a:r>
            <a:r>
              <a:rPr lang="en-US" altLang="zh-CN" dirty="0" smtClean="0"/>
              <a:t>1</a:t>
            </a:r>
            <a:r>
              <a:rPr lang="zh-CN" altLang="en-US" dirty="0" smtClean="0"/>
              <a:t>万元。</a:t>
            </a:r>
            <a:endParaRPr lang="en-US" altLang="zh-CN" dirty="0" smtClean="0"/>
          </a:p>
          <a:p>
            <a:r>
              <a:rPr lang="zh-CN" altLang="en-US" dirty="0" smtClean="0"/>
              <a:t>关于这颗</a:t>
            </a:r>
            <a:r>
              <a:rPr lang="en-US" altLang="zh-CN" dirty="0" smtClean="0"/>
              <a:t>CPU</a:t>
            </a:r>
            <a:r>
              <a:rPr lang="zh-CN" altLang="en-US" dirty="0" smtClean="0"/>
              <a:t>列出的其它信息还有，</a:t>
            </a:r>
            <a:r>
              <a:rPr lang="en-US" altLang="zh-CN" dirty="0" smtClean="0"/>
              <a:t>80MB</a:t>
            </a:r>
            <a:r>
              <a:rPr lang="zh-CN" altLang="en-US" dirty="0" smtClean="0"/>
              <a:t>缓存、</a:t>
            </a:r>
            <a:r>
              <a:rPr lang="en-US" altLang="zh-CN" dirty="0" smtClean="0"/>
              <a:t>250W</a:t>
            </a:r>
            <a:r>
              <a:rPr lang="zh-CN" altLang="en-US" dirty="0" smtClean="0"/>
              <a:t>热设计功耗，频率不详（</a:t>
            </a:r>
            <a:r>
              <a:rPr lang="en-US" altLang="zh-CN" dirty="0" smtClean="0"/>
              <a:t>Cybersport</a:t>
            </a:r>
            <a:r>
              <a:rPr lang="zh-CN" altLang="en-US" dirty="0" smtClean="0"/>
              <a:t>给出的是默频</a:t>
            </a:r>
            <a:r>
              <a:rPr lang="en-US" altLang="zh-CN" dirty="0" smtClean="0"/>
              <a:t>3.4GHz</a:t>
            </a:r>
            <a:r>
              <a:rPr lang="zh-CN" altLang="en-US" dirty="0" smtClean="0"/>
              <a:t>、加速</a:t>
            </a:r>
            <a:r>
              <a:rPr lang="en-US" altLang="zh-CN" dirty="0" smtClean="0"/>
              <a:t>4.0GHz</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3CC55E06-85BC-4620-A31B-90AB7C8A66C7}" type="slidenum">
              <a:rPr lang="zh-CN" altLang="en-US" smtClean="0"/>
              <a:pPr/>
              <a:t>58</a:t>
            </a:fld>
            <a:endParaRPr lang="en-US" altLang="zh-CN"/>
          </a:p>
        </p:txBody>
      </p:sp>
    </p:spTree>
    <p:extLst>
      <p:ext uri="{BB962C8B-B14F-4D97-AF65-F5344CB8AC3E}">
        <p14:creationId xmlns:p14="http://schemas.microsoft.com/office/powerpoint/2010/main" val="36840846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组合 4"/>
          <p:cNvGrpSpPr/>
          <p:nvPr/>
        </p:nvGrpSpPr>
        <p:grpSpPr>
          <a:xfrm>
            <a:off x="0" y="0"/>
            <a:ext cx="9144001" cy="6858000"/>
            <a:chOff x="0" y="0"/>
            <a:chExt cx="9144001" cy="6858000"/>
          </a:xfrm>
        </p:grpSpPr>
        <p:sp>
          <p:nvSpPr>
            <p:cNvPr id="179203" name="Rectangle 3"/>
            <p:cNvSpPr>
              <a:spLocks noChangeArrowheads="1"/>
            </p:cNvSpPr>
            <p:nvPr/>
          </p:nvSpPr>
          <p:spPr bwMode="hidden">
            <a:xfrm>
              <a:off x="0" y="0"/>
              <a:ext cx="3505200" cy="6858000"/>
            </a:xfrm>
            <a:prstGeom prst="rect">
              <a:avLst/>
            </a:prstGeom>
            <a:gradFill rotWithShape="0">
              <a:gsLst>
                <a:gs pos="0">
                  <a:srgbClr val="CCCCE6"/>
                </a:gs>
                <a:gs pos="100000">
                  <a:schemeClr val="bg1"/>
                </a:gs>
              </a:gsLst>
              <a:lin ang="0" scaled="1"/>
            </a:gradFill>
            <a:ln w="9525">
              <a:noFill/>
              <a:miter lim="800000"/>
              <a:headEnd/>
              <a:tailEnd/>
            </a:ln>
            <a:effectLst/>
          </p:spPr>
          <p:txBody>
            <a:bodyPr wrap="none" anchor="ctr"/>
            <a:lstStyle/>
            <a:p>
              <a:pPr>
                <a:spcBef>
                  <a:spcPct val="0"/>
                </a:spcBef>
              </a:pPr>
              <a:endParaRPr lang="zh-CN" altLang="en-US" sz="2400" b="0"/>
            </a:p>
          </p:txBody>
        </p:sp>
        <p:sp>
          <p:nvSpPr>
            <p:cNvPr id="179204" name="Rectangle 4"/>
            <p:cNvSpPr>
              <a:spLocks noChangeArrowheads="1"/>
            </p:cNvSpPr>
            <p:nvPr/>
          </p:nvSpPr>
          <p:spPr bwMode="hidden">
            <a:xfrm>
              <a:off x="1716088" y="1690688"/>
              <a:ext cx="7427913" cy="2533650"/>
            </a:xfrm>
            <a:prstGeom prst="rect">
              <a:avLst/>
            </a:prstGeom>
            <a:solidFill>
              <a:schemeClr val="bg2"/>
            </a:solidFill>
            <a:ln w="9525">
              <a:noFill/>
              <a:miter lim="800000"/>
              <a:headEnd/>
              <a:tailEnd/>
            </a:ln>
          </p:spPr>
          <p:txBody>
            <a:bodyPr/>
            <a:lstStyle/>
            <a:p>
              <a:pPr algn="l">
                <a:spcBef>
                  <a:spcPct val="0"/>
                </a:spcBef>
              </a:pPr>
              <a:endParaRPr lang="zh-CN" altLang="en-US" sz="2400" b="0"/>
            </a:p>
          </p:txBody>
        </p:sp>
        <p:sp>
          <p:nvSpPr>
            <p:cNvPr id="179206" name="Rectangle 6"/>
            <p:cNvSpPr>
              <a:spLocks noChangeArrowheads="1"/>
            </p:cNvSpPr>
            <p:nvPr/>
          </p:nvSpPr>
          <p:spPr bwMode="auto">
            <a:xfrm>
              <a:off x="573088" y="3582988"/>
              <a:ext cx="576263" cy="641350"/>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07" name="Rectangle 7"/>
            <p:cNvSpPr>
              <a:spLocks noChangeArrowheads="1"/>
            </p:cNvSpPr>
            <p:nvPr/>
          </p:nvSpPr>
          <p:spPr bwMode="auto">
            <a:xfrm>
              <a:off x="1716088" y="1690688"/>
              <a:ext cx="574675" cy="642938"/>
            </a:xfrm>
            <a:prstGeom prst="rect">
              <a:avLst/>
            </a:prstGeom>
            <a:solidFill>
              <a:srgbClr val="CCCCE6"/>
            </a:solidFill>
            <a:ln w="9525">
              <a:noFill/>
              <a:miter lim="800000"/>
              <a:headEnd/>
              <a:tailEnd/>
            </a:ln>
          </p:spPr>
          <p:txBody>
            <a:bodyPr/>
            <a:lstStyle/>
            <a:p>
              <a:pPr algn="l">
                <a:spcBef>
                  <a:spcPct val="0"/>
                </a:spcBef>
              </a:pPr>
              <a:endParaRPr lang="zh-CN" altLang="en-US" sz="2400" b="0"/>
            </a:p>
          </p:txBody>
        </p:sp>
        <p:sp>
          <p:nvSpPr>
            <p:cNvPr id="179209" name="Rectangle 9"/>
            <p:cNvSpPr>
              <a:spLocks noChangeArrowheads="1"/>
            </p:cNvSpPr>
            <p:nvPr/>
          </p:nvSpPr>
          <p:spPr bwMode="auto">
            <a:xfrm>
              <a:off x="1141413" y="3582988"/>
              <a:ext cx="584200" cy="641350"/>
            </a:xfrm>
            <a:prstGeom prst="rect">
              <a:avLst/>
            </a:prstGeom>
            <a:solidFill>
              <a:schemeClr val="bg2"/>
            </a:solidFill>
            <a:ln w="9525">
              <a:noFill/>
              <a:miter lim="800000"/>
              <a:headEnd/>
              <a:tailEnd/>
            </a:ln>
          </p:spPr>
          <p:txBody>
            <a:bodyPr/>
            <a:lstStyle/>
            <a:p>
              <a:pPr algn="l">
                <a:spcBef>
                  <a:spcPct val="0"/>
                </a:spcBef>
              </a:pPr>
              <a:endParaRPr lang="zh-CN" altLang="en-US" sz="2400" b="0"/>
            </a:p>
          </p:txBody>
        </p:sp>
        <p:sp>
          <p:nvSpPr>
            <p:cNvPr id="179210" name="Rectangle 10"/>
            <p:cNvSpPr>
              <a:spLocks noChangeArrowheads="1"/>
            </p:cNvSpPr>
            <p:nvPr/>
          </p:nvSpPr>
          <p:spPr bwMode="auto">
            <a:xfrm>
              <a:off x="2281238" y="1690688"/>
              <a:ext cx="585788" cy="642938"/>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11" name="Rectangle 11"/>
            <p:cNvSpPr>
              <a:spLocks noChangeArrowheads="1"/>
            </p:cNvSpPr>
            <p:nvPr/>
          </p:nvSpPr>
          <p:spPr bwMode="auto">
            <a:xfrm>
              <a:off x="1141413" y="2324101"/>
              <a:ext cx="584200" cy="633413"/>
            </a:xfrm>
            <a:prstGeom prst="rect">
              <a:avLst/>
            </a:prstGeom>
            <a:solidFill>
              <a:srgbClr val="CCCCE6"/>
            </a:solidFill>
            <a:ln w="9525">
              <a:noFill/>
              <a:miter lim="800000"/>
              <a:headEnd/>
              <a:tailEnd/>
            </a:ln>
          </p:spPr>
          <p:txBody>
            <a:bodyPr/>
            <a:lstStyle/>
            <a:p>
              <a:pPr algn="l">
                <a:spcBef>
                  <a:spcPct val="0"/>
                </a:spcBef>
              </a:pPr>
              <a:endParaRPr lang="zh-CN" altLang="en-US" sz="2400" b="0"/>
            </a:p>
          </p:txBody>
        </p:sp>
        <p:sp>
          <p:nvSpPr>
            <p:cNvPr id="179212" name="Rectangle 12"/>
            <p:cNvSpPr>
              <a:spLocks noChangeArrowheads="1"/>
            </p:cNvSpPr>
            <p:nvPr/>
          </p:nvSpPr>
          <p:spPr bwMode="auto">
            <a:xfrm>
              <a:off x="0" y="2324101"/>
              <a:ext cx="582613" cy="633413"/>
            </a:xfrm>
            <a:prstGeom prst="rect">
              <a:avLst/>
            </a:prstGeom>
            <a:solidFill>
              <a:schemeClr val="bg2"/>
            </a:solidFill>
            <a:ln w="9525">
              <a:noFill/>
              <a:miter lim="800000"/>
              <a:headEnd/>
              <a:tailEnd/>
            </a:ln>
          </p:spPr>
          <p:txBody>
            <a:bodyPr/>
            <a:lstStyle/>
            <a:p>
              <a:pPr algn="l">
                <a:spcBef>
                  <a:spcPct val="0"/>
                </a:spcBef>
              </a:pPr>
              <a:endParaRPr lang="zh-CN" altLang="en-US" sz="2400" b="0"/>
            </a:p>
          </p:txBody>
        </p:sp>
        <p:sp>
          <p:nvSpPr>
            <p:cNvPr id="179213" name="Rectangle 13"/>
            <p:cNvSpPr>
              <a:spLocks noChangeArrowheads="1"/>
            </p:cNvSpPr>
            <p:nvPr/>
          </p:nvSpPr>
          <p:spPr bwMode="auto">
            <a:xfrm>
              <a:off x="1716088" y="2324101"/>
              <a:ext cx="574675" cy="633413"/>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14" name="Rectangle 14"/>
            <p:cNvSpPr>
              <a:spLocks noChangeArrowheads="1"/>
            </p:cNvSpPr>
            <p:nvPr/>
          </p:nvSpPr>
          <p:spPr bwMode="auto">
            <a:xfrm>
              <a:off x="573088" y="2947988"/>
              <a:ext cx="576263" cy="644525"/>
            </a:xfrm>
            <a:prstGeom prst="rect">
              <a:avLst/>
            </a:prstGeom>
            <a:solidFill>
              <a:srgbClr val="CCCCE6"/>
            </a:solidFill>
            <a:ln w="9525">
              <a:noFill/>
              <a:miter lim="800000"/>
              <a:headEnd/>
              <a:tailEnd/>
            </a:ln>
          </p:spPr>
          <p:txBody>
            <a:bodyPr/>
            <a:lstStyle/>
            <a:p>
              <a:pPr algn="l">
                <a:spcBef>
                  <a:spcPct val="0"/>
                </a:spcBef>
              </a:pPr>
              <a:endParaRPr lang="zh-CN" altLang="en-US" sz="2400" b="0"/>
            </a:p>
          </p:txBody>
        </p:sp>
        <p:sp>
          <p:nvSpPr>
            <p:cNvPr id="179215" name="Rectangle 15"/>
            <p:cNvSpPr>
              <a:spLocks noChangeArrowheads="1"/>
            </p:cNvSpPr>
            <p:nvPr/>
          </p:nvSpPr>
          <p:spPr bwMode="auto">
            <a:xfrm>
              <a:off x="1141413" y="2947988"/>
              <a:ext cx="584200" cy="644525"/>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28" name="Rectangle 28"/>
            <p:cNvSpPr>
              <a:spLocks noChangeArrowheads="1"/>
            </p:cNvSpPr>
            <p:nvPr/>
          </p:nvSpPr>
          <p:spPr bwMode="auto">
            <a:xfrm>
              <a:off x="0" y="2590800"/>
              <a:ext cx="9144000" cy="0"/>
            </a:xfrm>
            <a:prstGeom prst="rect">
              <a:avLst/>
            </a:prstGeom>
            <a:noFill/>
            <a:ln w="28575" algn="ctr">
              <a:noFill/>
              <a:miter lim="800000"/>
              <a:headEnd/>
              <a:tailEnd type="none" w="med" len="lg"/>
            </a:ln>
            <a:effectLst/>
          </p:spPr>
          <p:txBody>
            <a:bodyPr wrap="none" anchor="ctr">
              <a:spAutoFit/>
            </a:bodyPr>
            <a:lstStyle/>
            <a:p>
              <a:endParaRPr lang="zh-CN" altLang="en-US"/>
            </a:p>
          </p:txBody>
        </p:sp>
      </p:grpSp>
      <p:pic>
        <p:nvPicPr>
          <p:cNvPr id="23" name="图片 22"/>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3800539" y="309480"/>
            <a:ext cx="4571429" cy="1285714"/>
          </a:xfrm>
          <a:prstGeom prst="rect">
            <a:avLst/>
          </a:prstGeom>
          <a:effectLst>
            <a:softEdge rad="317500"/>
          </a:effectLst>
        </p:spPr>
      </p:pic>
      <p:sp>
        <p:nvSpPr>
          <p:cNvPr id="179217" name="Rectangle 17"/>
          <p:cNvSpPr>
            <a:spLocks noGrp="1" noChangeArrowheads="1"/>
          </p:cNvSpPr>
          <p:nvPr>
            <p:ph type="ftr" sz="quarter" idx="3"/>
          </p:nvPr>
        </p:nvSpPr>
        <p:spPr>
          <a:xfrm>
            <a:off x="3124200" y="6140240"/>
            <a:ext cx="2895600" cy="457200"/>
          </a:xfrm>
        </p:spPr>
        <p:txBody>
          <a:bodyPr/>
          <a:lstStyle>
            <a:lvl1pPr>
              <a:defRPr/>
            </a:lvl1pPr>
          </a:lstStyle>
          <a:p>
            <a:endParaRPr lang="en-US" altLang="zh-CN"/>
          </a:p>
        </p:txBody>
      </p:sp>
      <p:sp>
        <p:nvSpPr>
          <p:cNvPr id="179218" name="Rectangle 18"/>
          <p:cNvSpPr>
            <a:spLocks noGrp="1" noChangeArrowheads="1"/>
          </p:cNvSpPr>
          <p:nvPr>
            <p:ph type="sldNum" sz="quarter" idx="4"/>
          </p:nvPr>
        </p:nvSpPr>
        <p:spPr>
          <a:xfrm>
            <a:off x="6553200" y="6140240"/>
            <a:ext cx="2133600" cy="457200"/>
          </a:xfrm>
        </p:spPr>
        <p:txBody>
          <a:bodyPr/>
          <a:lstStyle>
            <a:lvl1pPr>
              <a:defRPr sz="1200" b="1">
                <a:latin typeface="Arial" panose="020B0604020202020204" pitchFamily="34" charset="0"/>
                <a:cs typeface="Arial" panose="020B0604020202020204" pitchFamily="34" charset="0"/>
              </a:defRPr>
            </a:lvl1pPr>
          </a:lstStyle>
          <a:p>
            <a:fld id="{3ACA9BC4-BAEA-44C7-811A-F365433CBD9B}" type="slidenum">
              <a:rPr lang="zh-CN" altLang="en-US" smtClean="0"/>
              <a:pPr/>
              <a:t>‹#›</a:t>
            </a:fld>
            <a:endParaRPr lang="en-US" altLang="zh-CN"/>
          </a:p>
        </p:txBody>
      </p:sp>
      <p:sp>
        <p:nvSpPr>
          <p:cNvPr id="179219" name="Rectangle 19"/>
          <p:cNvSpPr>
            <a:spLocks noGrp="1" noChangeArrowheads="1"/>
          </p:cNvSpPr>
          <p:nvPr>
            <p:ph type="ctrTitle"/>
          </p:nvPr>
        </p:nvSpPr>
        <p:spPr>
          <a:xfrm>
            <a:off x="250825" y="1828800"/>
            <a:ext cx="8740775" cy="2209800"/>
          </a:xfrm>
        </p:spPr>
        <p:txBody>
          <a:bodyPr/>
          <a:lstStyle>
            <a:lvl1pPr algn="r">
              <a:defRPr sz="4000" b="0">
                <a:solidFill>
                  <a:srgbClr val="FFFFFF"/>
                </a:solidFill>
                <a:latin typeface="+mj-lt"/>
                <a:cs typeface="Arial" panose="020B0604020202020204" pitchFamily="34" charset="0"/>
              </a:defRPr>
            </a:lvl1pPr>
          </a:lstStyle>
          <a:p>
            <a:r>
              <a:rPr lang="zh-CN" altLang="en-US" dirty="0" smtClean="0"/>
              <a:t>单击此处编辑母版标题样式</a:t>
            </a:r>
            <a:endParaRPr lang="zh-CN" altLang="en-US" dirty="0"/>
          </a:p>
        </p:txBody>
      </p:sp>
      <p:sp>
        <p:nvSpPr>
          <p:cNvPr id="179220" name="Rectangle 20"/>
          <p:cNvSpPr>
            <a:spLocks noGrp="1" noChangeArrowheads="1"/>
          </p:cNvSpPr>
          <p:nvPr>
            <p:ph type="subTitle" idx="1"/>
          </p:nvPr>
        </p:nvSpPr>
        <p:spPr>
          <a:xfrm>
            <a:off x="250825" y="4267200"/>
            <a:ext cx="8740775" cy="1752600"/>
          </a:xfrm>
        </p:spPr>
        <p:txBody>
          <a:bodyPr/>
          <a:lstStyle>
            <a:lvl1pPr marL="0" indent="0" algn="r">
              <a:buFont typeface="Wingdings" pitchFamily="2" charset="2"/>
              <a:buNone/>
              <a:defRPr sz="3600" b="1">
                <a:latin typeface="+mn-lt"/>
                <a:ea typeface="楷体" panose="02010609060101010101" pitchFamily="49" charset="-122"/>
              </a:defRPr>
            </a:lvl1pPr>
          </a:lstStyle>
          <a:p>
            <a:r>
              <a:rPr lang="zh-CN" altLang="en-US" dirty="0" smtClean="0"/>
              <a:t>单击此处编辑母版副标题样式</a:t>
            </a:r>
            <a:endParaRPr lang="zh-CN" altLang="en-US" dirty="0"/>
          </a:p>
        </p:txBody>
      </p:sp>
      <p:sp>
        <p:nvSpPr>
          <p:cNvPr id="179222" name="Text Box 22"/>
          <p:cNvSpPr txBox="1">
            <a:spLocks noChangeArrowheads="1"/>
          </p:cNvSpPr>
          <p:nvPr/>
        </p:nvSpPr>
        <p:spPr bwMode="auto">
          <a:xfrm>
            <a:off x="4600874" y="637309"/>
            <a:ext cx="4392609" cy="903389"/>
          </a:xfrm>
          <a:prstGeom prst="rect">
            <a:avLst/>
          </a:prstGeom>
          <a:noFill/>
          <a:ln w="28575" algn="ctr">
            <a:noFill/>
            <a:miter lim="800000"/>
            <a:headEnd/>
            <a:tailEnd/>
          </a:ln>
          <a:effectLst/>
        </p:spPr>
        <p:txBody>
          <a:bodyPr wrap="square">
            <a:spAutoFit/>
          </a:bodyPr>
          <a:lstStyle/>
          <a:p>
            <a:pPr algn="r">
              <a:lnSpc>
                <a:spcPct val="130000"/>
              </a:lnSpc>
              <a:spcBef>
                <a:spcPct val="0"/>
              </a:spcBef>
            </a:pPr>
            <a:r>
              <a:rPr lang="zh-CN" altLang="en-US" sz="2800" b="1" dirty="0" smtClean="0">
                <a:solidFill>
                  <a:schemeClr val="tx1"/>
                </a:solidFill>
                <a:latin typeface="+mj-ea"/>
                <a:ea typeface="+mj-ea"/>
              </a:rPr>
              <a:t>计算机学院</a:t>
            </a:r>
            <a:endParaRPr lang="en-US" altLang="zh-CN" sz="2800" b="1" dirty="0" smtClean="0">
              <a:solidFill>
                <a:schemeClr val="tx1"/>
              </a:solidFill>
              <a:latin typeface="+mj-ea"/>
              <a:ea typeface="+mj-ea"/>
            </a:endParaRPr>
          </a:p>
          <a:p>
            <a:pPr algn="r">
              <a:lnSpc>
                <a:spcPct val="130000"/>
              </a:lnSpc>
              <a:spcBef>
                <a:spcPct val="0"/>
              </a:spcBef>
            </a:pPr>
            <a:r>
              <a:rPr lang="en-US" altLang="zh-CN" sz="1400" b="1" dirty="0" smtClean="0">
                <a:solidFill>
                  <a:schemeClr val="tx1"/>
                </a:solidFill>
                <a:latin typeface="Arial" panose="020B0604020202020204" pitchFamily="34" charset="0"/>
                <a:ea typeface="+mj-ea"/>
                <a:cs typeface="Arial" panose="020B0604020202020204" pitchFamily="34" charset="0"/>
              </a:rPr>
              <a:t>School of Computer Science and Technology</a:t>
            </a:r>
            <a:endParaRPr lang="zh-CN" altLang="en-US" sz="1400" b="1" dirty="0">
              <a:solidFill>
                <a:schemeClr val="tx1"/>
              </a:solidFill>
              <a:latin typeface="Arial" panose="020B0604020202020204" pitchFamily="34" charset="0"/>
              <a:ea typeface="+mj-ea"/>
              <a:cs typeface="Arial" panose="020B0604020202020204" pitchFamily="34" charset="0"/>
            </a:endParaRPr>
          </a:p>
        </p:txBody>
      </p:sp>
      <p:sp>
        <p:nvSpPr>
          <p:cNvPr id="24" name="Rectangle 16"/>
          <p:cNvSpPr txBox="1">
            <a:spLocks noChangeArrowheads="1"/>
          </p:cNvSpPr>
          <p:nvPr/>
        </p:nvSpPr>
        <p:spPr bwMode="auto">
          <a:xfrm>
            <a:off x="251400" y="5229250"/>
            <a:ext cx="2921965" cy="7057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fontAlgn="base">
              <a:spcBef>
                <a:spcPct val="0"/>
              </a:spcBef>
              <a:spcAft>
                <a:spcPct val="0"/>
              </a:spcAft>
              <a:defRPr sz="1200" b="0" kern="1200">
                <a:solidFill>
                  <a:schemeClr val="tx1"/>
                </a:solidFill>
                <a:latin typeface="+mj-lt"/>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a:fld id="{87D8CD90-EB6C-4EF8-843B-BC01DDFAB9E6}" type="datetime3">
              <a:rPr lang="zh-CN" altLang="en-US" sz="2000" b="1" smtClean="0">
                <a:solidFill>
                  <a:srgbClr val="5D5DC0"/>
                </a:solidFill>
                <a:effectLst/>
                <a:latin typeface="Arial" panose="020B0604020202020204" pitchFamily="34" charset="0"/>
                <a:ea typeface="黑体" panose="02010609060101010101" pitchFamily="49" charset="-122"/>
                <a:cs typeface="Arial" panose="020B0604020202020204" pitchFamily="34" charset="0"/>
              </a:rPr>
              <a:pPr algn="l"/>
              <a:t>2018年8月24日星期五</a:t>
            </a:fld>
            <a:endParaRPr lang="en-US" altLang="zh-CN" sz="2000" b="1" dirty="0" smtClean="0">
              <a:solidFill>
                <a:srgbClr val="5D5DC0"/>
              </a:solidFill>
              <a:effectLst/>
              <a:latin typeface="Arial" panose="020B0604020202020204" pitchFamily="34" charset="0"/>
              <a:ea typeface="黑体" panose="02010609060101010101" pitchFamily="49" charset="-122"/>
              <a:cs typeface="Arial" panose="020B0604020202020204" pitchFamily="34" charset="0"/>
            </a:endParaRPr>
          </a:p>
          <a:p>
            <a:pPr algn="l"/>
            <a:fld id="{6439F639-8FB6-4CFA-9289-F7A8A19716DA}" type="datetime10">
              <a:rPr kumimoji="0" lang="en-US" altLang="zh-CN" sz="2000" b="1" i="0" u="none" strike="noStrike" kern="1200" cap="none" spc="0" normalizeH="0" baseline="0" noProof="0" smtClean="0">
                <a:ln>
                  <a:noFill/>
                </a:ln>
                <a:solidFill>
                  <a:srgbClr val="5D5DC0"/>
                </a:solidFill>
                <a:effectLst/>
                <a:uLnTx/>
                <a:uFillTx/>
                <a:latin typeface="+mj-lt"/>
                <a:ea typeface="宋体" pitchFamily="2" charset="-122"/>
                <a:cs typeface="+mn-cs"/>
              </a:rPr>
              <a:pPr algn="l"/>
              <a:t>09:55</a:t>
            </a:fld>
            <a:endParaRPr lang="en-US" altLang="zh-CN" sz="2000" b="1" dirty="0">
              <a:solidFill>
                <a:srgbClr val="5D5DC0"/>
              </a:solidFill>
              <a:effectLst/>
              <a:latin typeface="Arial" panose="020B0604020202020204" pitchFamily="34" charset="0"/>
              <a:ea typeface="黑体" panose="02010609060101010101" pitchFamily="49" charset="-122"/>
              <a:cs typeface="Arial" panose="020B0604020202020204" pitchFamily="34" charset="0"/>
            </a:endParaRPr>
          </a:p>
        </p:txBody>
      </p:sp>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251400" y="89034"/>
            <a:ext cx="1677745" cy="1686468"/>
          </a:xfrm>
          <a:prstGeom prst="rect">
            <a:avLst/>
          </a:prstGeom>
        </p:spPr>
      </p:pic>
      <p:pic>
        <p:nvPicPr>
          <p:cNvPr id="4" name="图片 3"/>
          <p:cNvPicPr>
            <a:picLocks noChangeAspect="1"/>
          </p:cNvPicPr>
          <p:nvPr/>
        </p:nvPicPr>
        <p:blipFill>
          <a:blip r:embed="rId5">
            <a:clrChange>
              <a:clrFrom>
                <a:srgbClr val="FFFFFF"/>
              </a:clrFrom>
              <a:clrTo>
                <a:srgbClr val="FFFFFF">
                  <a:alpha val="0"/>
                </a:srgbClr>
              </a:clrTo>
            </a:clrChange>
          </a:blip>
          <a:stretch>
            <a:fillRect/>
          </a:stretch>
        </p:blipFill>
        <p:spPr>
          <a:xfrm>
            <a:off x="2018178" y="620610"/>
            <a:ext cx="2914088" cy="865415"/>
          </a:xfrm>
          <a:prstGeom prst="rect">
            <a:avLst/>
          </a:prstGeom>
        </p:spPr>
      </p:pic>
      <p:grpSp>
        <p:nvGrpSpPr>
          <p:cNvPr id="15" name="组合 14"/>
          <p:cNvGrpSpPr/>
          <p:nvPr/>
        </p:nvGrpSpPr>
        <p:grpSpPr>
          <a:xfrm>
            <a:off x="2018178" y="690564"/>
            <a:ext cx="6874638" cy="845664"/>
            <a:chOff x="2089972" y="628999"/>
            <a:chExt cx="6874638" cy="907229"/>
          </a:xfrm>
        </p:grpSpPr>
        <p:cxnSp>
          <p:nvCxnSpPr>
            <p:cNvPr id="8" name="直接连接符 7"/>
            <p:cNvCxnSpPr/>
            <p:nvPr/>
          </p:nvCxnSpPr>
          <p:spPr bwMode="auto">
            <a:xfrm flipH="1">
              <a:off x="4948828" y="628999"/>
              <a:ext cx="576080" cy="907229"/>
            </a:xfrm>
            <a:prstGeom prst="line">
              <a:avLst/>
            </a:prstGeom>
            <a:solidFill>
              <a:schemeClr val="accent1"/>
            </a:solidFill>
            <a:ln w="57150" cap="flat" cmpd="tri" algn="ctr">
              <a:solidFill>
                <a:srgbClr val="C00000"/>
              </a:solidFill>
              <a:prstDash val="solid"/>
              <a:round/>
              <a:headEnd type="none" w="med" len="med"/>
              <a:tailEnd type="none" w="med" len="med"/>
            </a:ln>
            <a:effectLst/>
          </p:spPr>
        </p:cxnSp>
        <p:cxnSp>
          <p:nvCxnSpPr>
            <p:cNvPr id="12" name="直接连接符 11"/>
            <p:cNvCxnSpPr/>
            <p:nvPr/>
          </p:nvCxnSpPr>
          <p:spPr bwMode="auto">
            <a:xfrm>
              <a:off x="5524908" y="628999"/>
              <a:ext cx="3439702" cy="0"/>
            </a:xfrm>
            <a:prstGeom prst="line">
              <a:avLst/>
            </a:prstGeom>
            <a:solidFill>
              <a:schemeClr val="accent1"/>
            </a:solidFill>
            <a:ln w="57150" cap="flat" cmpd="tri" algn="ctr">
              <a:solidFill>
                <a:srgbClr val="C00000"/>
              </a:solidFill>
              <a:prstDash val="solid"/>
              <a:round/>
              <a:headEnd type="none" w="med" len="med"/>
              <a:tailEnd type="none" w="med" len="med"/>
            </a:ln>
            <a:effectLst/>
          </p:spPr>
        </p:cxnSp>
        <p:cxnSp>
          <p:nvCxnSpPr>
            <p:cNvPr id="14" name="直接连接符 13"/>
            <p:cNvCxnSpPr/>
            <p:nvPr/>
          </p:nvCxnSpPr>
          <p:spPr bwMode="auto">
            <a:xfrm flipH="1">
              <a:off x="2089972" y="1536228"/>
              <a:ext cx="2858856" cy="0"/>
            </a:xfrm>
            <a:prstGeom prst="line">
              <a:avLst/>
            </a:prstGeom>
            <a:solidFill>
              <a:schemeClr val="accent1"/>
            </a:solidFill>
            <a:ln w="57150" cap="flat" cmpd="tri" algn="ctr">
              <a:solidFill>
                <a:srgbClr val="C00000"/>
              </a:solidFill>
              <a:prstDash val="solid"/>
              <a:round/>
              <a:headEnd type="none" w="med" len="med"/>
              <a:tailEnd type="none" w="med" len="med"/>
            </a:ln>
            <a:effectLst/>
          </p:spPr>
        </p:cxnSp>
      </p:grpSp>
      <p:cxnSp>
        <p:nvCxnSpPr>
          <p:cNvPr id="6" name="直接连接符 5"/>
          <p:cNvCxnSpPr/>
          <p:nvPr/>
        </p:nvCxnSpPr>
        <p:spPr bwMode="auto">
          <a:xfrm flipH="1">
            <a:off x="356172" y="6597440"/>
            <a:ext cx="1512211" cy="0"/>
          </a:xfrm>
          <a:prstGeom prst="line">
            <a:avLst/>
          </a:prstGeom>
          <a:solidFill>
            <a:schemeClr val="accent1"/>
          </a:solidFill>
          <a:ln w="19050" cap="flat" cmpd="sng" algn="ctr">
            <a:solidFill>
              <a:srgbClr val="5D5DC0"/>
            </a:solidFill>
            <a:prstDash val="solid"/>
            <a:round/>
            <a:headEnd type="none" w="med" len="med"/>
            <a:tailEnd type="none" w="med" len="med"/>
          </a:ln>
          <a:effectLst/>
        </p:spPr>
      </p:cxnSp>
      <p:grpSp>
        <p:nvGrpSpPr>
          <p:cNvPr id="40" name="组合 39"/>
          <p:cNvGrpSpPr/>
          <p:nvPr/>
        </p:nvGrpSpPr>
        <p:grpSpPr>
          <a:xfrm>
            <a:off x="2616916" y="5912643"/>
            <a:ext cx="157163" cy="39688"/>
            <a:chOff x="6834188" y="5932488"/>
            <a:chExt cx="157163" cy="39688"/>
          </a:xfrm>
        </p:grpSpPr>
        <p:sp>
          <p:nvSpPr>
            <p:cNvPr id="9" name="Line 5"/>
            <p:cNvSpPr>
              <a:spLocks noChangeShapeType="1"/>
            </p:cNvSpPr>
            <p:nvPr/>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6"/>
            <p:cNvSpPr>
              <a:spLocks noChangeShapeType="1"/>
            </p:cNvSpPr>
            <p:nvPr/>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7"/>
            <p:cNvSpPr>
              <a:spLocks noChangeShapeType="1"/>
            </p:cNvSpPr>
            <p:nvPr/>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2288304" y="6115843"/>
            <a:ext cx="157162" cy="39688"/>
            <a:chOff x="6505576" y="6135688"/>
            <a:chExt cx="157162" cy="39688"/>
          </a:xfrm>
        </p:grpSpPr>
        <p:sp>
          <p:nvSpPr>
            <p:cNvPr id="10" name="Line 6"/>
            <p:cNvSpPr>
              <a:spLocks noChangeShapeType="1"/>
            </p:cNvSpPr>
            <p:nvPr/>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7"/>
            <p:cNvSpPr>
              <a:spLocks noChangeShapeType="1"/>
            </p:cNvSpPr>
            <p:nvPr/>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18"/>
            <p:cNvSpPr>
              <a:spLocks noChangeShapeType="1"/>
            </p:cNvSpPr>
            <p:nvPr/>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19"/>
            <p:cNvSpPr>
              <a:spLocks noChangeShapeType="1"/>
            </p:cNvSpPr>
            <p:nvPr/>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Line 25"/>
          <p:cNvSpPr>
            <a:spLocks noChangeShapeType="1"/>
          </p:cNvSpPr>
          <p:nvPr/>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3" name="组合 42"/>
          <p:cNvGrpSpPr/>
          <p:nvPr/>
        </p:nvGrpSpPr>
        <p:grpSpPr>
          <a:xfrm>
            <a:off x="1819198" y="5737225"/>
            <a:ext cx="204788" cy="860426"/>
            <a:chOff x="7115176" y="5737225"/>
            <a:chExt cx="204788" cy="860426"/>
          </a:xfrm>
        </p:grpSpPr>
        <p:sp>
          <p:nvSpPr>
            <p:cNvPr id="13" name="Line 8"/>
            <p:cNvSpPr>
              <a:spLocks noChangeShapeType="1"/>
            </p:cNvSpPr>
            <p:nvPr/>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0"/>
            <p:cNvSpPr>
              <a:spLocks noChangeShapeType="1"/>
            </p:cNvSpPr>
            <p:nvPr/>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1"/>
            <p:cNvSpPr>
              <a:spLocks noChangeShapeType="1"/>
            </p:cNvSpPr>
            <p:nvPr/>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2"/>
            <p:cNvSpPr>
              <a:spLocks noChangeShapeType="1"/>
            </p:cNvSpPr>
            <p:nvPr/>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23"/>
            <p:cNvSpPr>
              <a:spLocks noChangeShapeType="1"/>
            </p:cNvSpPr>
            <p:nvPr/>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6"/>
            <p:cNvSpPr>
              <a:spLocks noChangeShapeType="1"/>
            </p:cNvSpPr>
            <p:nvPr/>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7"/>
            <p:cNvSpPr>
              <a:spLocks noChangeShapeType="1"/>
            </p:cNvSpPr>
            <p:nvPr/>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356172" y="6165380"/>
            <a:ext cx="1132962" cy="312738"/>
            <a:chOff x="356172" y="6165380"/>
            <a:chExt cx="1132962" cy="312738"/>
          </a:xfrm>
        </p:grpSpPr>
        <p:sp>
          <p:nvSpPr>
            <p:cNvPr id="33" name="Line 24"/>
            <p:cNvSpPr>
              <a:spLocks noChangeShapeType="1"/>
            </p:cNvSpPr>
            <p:nvPr/>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28"/>
            <p:cNvSpPr>
              <a:spLocks noChangeShapeType="1"/>
            </p:cNvSpPr>
            <p:nvPr/>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29"/>
            <p:cNvSpPr>
              <a:spLocks noChangeShapeType="1"/>
            </p:cNvSpPr>
            <p:nvPr/>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4"/>
            <p:cNvSpPr>
              <a:spLocks noChangeShapeType="1"/>
            </p:cNvSpPr>
            <p:nvPr/>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41886500"/>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620611"/>
            <a:ext cx="8362950" cy="5616678"/>
          </a:xfrm>
        </p:spPr>
        <p:txBody>
          <a:bodyPr/>
          <a:lstStyle>
            <a:lvl1pPr marL="342900" indent="-342900">
              <a:defRPr/>
            </a:lvl1pPr>
            <a:lvl2pPr marL="628650" indent="-268288">
              <a:defRPr/>
            </a:lvl2pPr>
            <a:lvl3pPr marL="896938" indent="-268288">
              <a:defRPr sz="2400">
                <a:latin typeface="+mn-lt"/>
              </a:defRPr>
            </a:lvl3pPr>
            <a:lvl4pPr marL="1166813" indent="-269875">
              <a:defRPr sz="2400">
                <a:latin typeface="+mn-lt"/>
                <a:ea typeface="楷体" panose="02010609060101010101" pitchFamily="49" charset="-122"/>
              </a:defRPr>
            </a:lvl4pPr>
            <a:lvl5pPr marL="1435100" indent="-268288">
              <a:defRPr sz="2400">
                <a:latin typeface="+mn-lt"/>
                <a:ea typeface="楷体" panose="020106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sz="1200" b="1">
                <a:latin typeface="Arial" panose="020B0604020202020204" pitchFamily="34" charset="0"/>
                <a:cs typeface="Arial" panose="020B0604020202020204" pitchFamily="34" charset="0"/>
              </a:defRPr>
            </a:lvl1pPr>
          </a:lstStyle>
          <a:p>
            <a:fld id="{85545122-734B-4AD7-80D3-18E04A7B9A19}" type="slidenum">
              <a:rPr lang="zh-CN" altLang="en-US" smtClean="0"/>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675198860"/>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90990" y="116540"/>
            <a:ext cx="8229600" cy="417982"/>
          </a:xfrm>
        </p:spPr>
        <p:txBody>
          <a:bodyPr/>
          <a:lstStyle>
            <a:lvl1pPr>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57200" y="620610"/>
            <a:ext cx="4040188" cy="42373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044341"/>
            <a:ext cx="4040188" cy="5200883"/>
          </a:xfrm>
        </p:spPr>
        <p:txBody>
          <a:bodyPr/>
          <a:lstStyle>
            <a:lvl1pPr marL="268288" indent="-268288">
              <a:defRPr sz="2400">
                <a:latin typeface="+mn-lt"/>
              </a:defRPr>
            </a:lvl1pPr>
            <a:lvl2pPr marL="536575" indent="-268288">
              <a:defRPr sz="2400">
                <a:latin typeface="+mn-lt"/>
              </a:defRPr>
            </a:lvl2pPr>
            <a:lvl3pPr marL="804863" indent="-268288">
              <a:defRPr sz="2400">
                <a:latin typeface="+mn-lt"/>
              </a:defRPr>
            </a:lvl3pPr>
            <a:lvl4pPr marL="1073150" indent="-268288">
              <a:defRPr sz="2400">
                <a:latin typeface="+mn-lt"/>
                <a:ea typeface="楷体" panose="02010609060101010101" pitchFamily="49" charset="-122"/>
              </a:defRPr>
            </a:lvl4pPr>
            <a:lvl5pPr marL="1343025" indent="-269875">
              <a:defRPr sz="2400">
                <a:latin typeface="+mn-lt"/>
                <a:ea typeface="楷体" panose="02010609060101010101" pitchFamily="49"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25" y="620610"/>
            <a:ext cx="4041775" cy="42373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044342"/>
            <a:ext cx="4041775" cy="5200882"/>
          </a:xfrm>
        </p:spPr>
        <p:txBody>
          <a:bodyPr/>
          <a:lstStyle>
            <a:lvl1pPr marL="268288" indent="-268288">
              <a:defRPr sz="2400">
                <a:latin typeface="+mn-lt"/>
              </a:defRPr>
            </a:lvl1pPr>
            <a:lvl2pPr marL="536575" indent="-268288">
              <a:defRPr sz="2400">
                <a:latin typeface="+mn-lt"/>
              </a:defRPr>
            </a:lvl2pPr>
            <a:lvl3pPr marL="804863" indent="-268288">
              <a:defRPr sz="2400">
                <a:latin typeface="+mn-lt"/>
              </a:defRPr>
            </a:lvl3pPr>
            <a:lvl4pPr marL="1073150" indent="-268288">
              <a:defRPr sz="2400">
                <a:latin typeface="+mn-lt"/>
                <a:ea typeface="楷体" panose="02010609060101010101" pitchFamily="49" charset="-122"/>
              </a:defRPr>
            </a:lvl4pPr>
            <a:lvl5pPr marL="1343025" indent="-269875">
              <a:defRPr sz="2400">
                <a:latin typeface="+mn-lt"/>
                <a:ea typeface="楷体" panose="02010609060101010101" pitchFamily="49"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页脚占位符 6"/>
          <p:cNvSpPr>
            <a:spLocks noGrp="1"/>
          </p:cNvSpPr>
          <p:nvPr>
            <p:ph type="ftr" sz="quarter"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sz="1200" b="1">
                <a:latin typeface="Arial" panose="020B0604020202020204" pitchFamily="34" charset="0"/>
                <a:cs typeface="Arial" panose="020B0604020202020204" pitchFamily="34" charset="0"/>
              </a:defRPr>
            </a:lvl1pPr>
          </a:lstStyle>
          <a:p>
            <a:fld id="{157F5C93-1073-4D27-87F1-EF30067D8593}" type="slidenum">
              <a:rPr lang="zh-CN" altLang="en-US" smtClean="0"/>
              <a:pPr/>
              <a:t>‹#›</a:t>
            </a:fld>
            <a:endParaRPr lang="en-US" altLang="zh-CN"/>
          </a:p>
        </p:txBody>
      </p:sp>
      <p:sp>
        <p:nvSpPr>
          <p:cNvPr id="9" name="日期占位符 8"/>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026951151"/>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3528A34D-9244-4B25-9B9A-EF3BAF04E163}" type="slidenum">
              <a:rPr lang="zh-CN" altLang="en-US"/>
              <a:pPr/>
              <a:t>‹#›</a:t>
            </a:fld>
            <a:endParaRPr lang="en-US" altLang="zh-CN"/>
          </a:p>
        </p:txBody>
      </p:sp>
      <p:sp>
        <p:nvSpPr>
          <p:cNvPr id="4" name="日期占位符 3"/>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40527178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0" y="0"/>
            <a:ext cx="9144000" cy="566738"/>
            <a:chOff x="0" y="0"/>
            <a:chExt cx="9144000" cy="566738"/>
          </a:xfrm>
        </p:grpSpPr>
        <p:sp>
          <p:nvSpPr>
            <p:cNvPr id="178181" name="Rectangle 5"/>
            <p:cNvSpPr>
              <a:spLocks noChangeArrowheads="1"/>
            </p:cNvSpPr>
            <p:nvPr/>
          </p:nvSpPr>
          <p:spPr bwMode="auto">
            <a:xfrm>
              <a:off x="0" y="0"/>
              <a:ext cx="285750" cy="546100"/>
            </a:xfrm>
            <a:prstGeom prst="rect">
              <a:avLst/>
            </a:prstGeom>
            <a:gradFill rotWithShape="0">
              <a:gsLst>
                <a:gs pos="0">
                  <a:srgbClr val="CCCCE6"/>
                </a:gs>
                <a:gs pos="100000">
                  <a:schemeClr val="bg1"/>
                </a:gs>
              </a:gsLst>
              <a:lin ang="0" scaled="1"/>
            </a:gradFill>
            <a:ln w="9525">
              <a:noFill/>
              <a:miter lim="800000"/>
              <a:headEnd/>
              <a:tailEnd/>
            </a:ln>
            <a:effectLst/>
          </p:spPr>
          <p:txBody>
            <a:bodyPr wrap="none" anchor="ctr"/>
            <a:lstStyle/>
            <a:p>
              <a:pPr>
                <a:spcBef>
                  <a:spcPct val="0"/>
                </a:spcBef>
              </a:pPr>
              <a:endParaRPr lang="zh-CN" altLang="en-US" sz="2400" b="0"/>
            </a:p>
          </p:txBody>
        </p:sp>
        <p:sp>
          <p:nvSpPr>
            <p:cNvPr id="178182" name="Rectangle 6"/>
            <p:cNvSpPr>
              <a:spLocks noChangeArrowheads="1"/>
            </p:cNvSpPr>
            <p:nvPr/>
          </p:nvSpPr>
          <p:spPr bwMode="auto">
            <a:xfrm>
              <a:off x="377825" y="134938"/>
              <a:ext cx="8731250" cy="274638"/>
            </a:xfrm>
            <a:prstGeom prst="rect">
              <a:avLst/>
            </a:prstGeom>
            <a:gradFill rotWithShape="0">
              <a:gsLst>
                <a:gs pos="0">
                  <a:srgbClr val="FFFFCC"/>
                </a:gs>
                <a:gs pos="100000">
                  <a:schemeClr val="bg1"/>
                </a:gs>
              </a:gsLst>
              <a:lin ang="0" scaled="1"/>
            </a:gradFill>
            <a:ln w="9525">
              <a:noFill/>
              <a:miter lim="800000"/>
              <a:headEnd/>
              <a:tailEnd/>
            </a:ln>
          </p:spPr>
          <p:txBody>
            <a:bodyPr/>
            <a:lstStyle/>
            <a:p>
              <a:pPr algn="l">
                <a:spcBef>
                  <a:spcPct val="0"/>
                </a:spcBef>
              </a:pPr>
              <a:endParaRPr lang="zh-CN" altLang="en-US" sz="2400" b="0"/>
            </a:p>
          </p:txBody>
        </p:sp>
        <p:sp>
          <p:nvSpPr>
            <p:cNvPr id="178183" name="Rectangle 7"/>
            <p:cNvSpPr>
              <a:spLocks noChangeArrowheads="1"/>
            </p:cNvSpPr>
            <p:nvPr/>
          </p:nvSpPr>
          <p:spPr bwMode="auto">
            <a:xfrm>
              <a:off x="374650" y="134938"/>
              <a:ext cx="138113" cy="141288"/>
            </a:xfrm>
            <a:prstGeom prst="rect">
              <a:avLst/>
            </a:prstGeom>
            <a:solidFill>
              <a:srgbClr val="33CC33">
                <a:alpha val="14999"/>
              </a:srgbClr>
            </a:solidFill>
            <a:ln w="9525">
              <a:noFill/>
              <a:miter lim="800000"/>
              <a:headEnd/>
              <a:tailEnd/>
            </a:ln>
          </p:spPr>
          <p:txBody>
            <a:bodyPr/>
            <a:lstStyle/>
            <a:p>
              <a:pPr algn="l">
                <a:spcBef>
                  <a:spcPct val="0"/>
                </a:spcBef>
              </a:pPr>
              <a:endParaRPr lang="zh-CN" altLang="en-US" sz="1800" b="0">
                <a:solidFill>
                  <a:schemeClr val="hlink"/>
                </a:solidFill>
                <a:latin typeface="Arial" charset="0"/>
              </a:endParaRPr>
            </a:p>
          </p:txBody>
        </p:sp>
        <p:sp>
          <p:nvSpPr>
            <p:cNvPr id="178184" name="Rectangle 8"/>
            <p:cNvSpPr>
              <a:spLocks noChangeArrowheads="1"/>
            </p:cNvSpPr>
            <p:nvPr/>
          </p:nvSpPr>
          <p:spPr bwMode="auto">
            <a:xfrm>
              <a:off x="512763" y="0"/>
              <a:ext cx="139700" cy="138113"/>
            </a:xfrm>
            <a:prstGeom prst="rect">
              <a:avLst/>
            </a:prstGeom>
            <a:solidFill>
              <a:srgbClr val="33CC33">
                <a:alpha val="14999"/>
              </a:srgbClr>
            </a:solidFill>
            <a:ln w="9525">
              <a:noFill/>
              <a:miter lim="800000"/>
              <a:headEnd/>
              <a:tailEnd/>
            </a:ln>
          </p:spPr>
          <p:txBody>
            <a:bodyPr/>
            <a:lstStyle/>
            <a:p>
              <a:pPr algn="l">
                <a:spcBef>
                  <a:spcPct val="0"/>
                </a:spcBef>
              </a:pPr>
              <a:endParaRPr lang="zh-CN" altLang="en-US" sz="1800" b="0">
                <a:solidFill>
                  <a:schemeClr val="hlink"/>
                </a:solidFill>
                <a:latin typeface="Arial" charset="0"/>
              </a:endParaRPr>
            </a:p>
          </p:txBody>
        </p:sp>
        <p:sp>
          <p:nvSpPr>
            <p:cNvPr id="178185" name="Rectangle 9"/>
            <p:cNvSpPr>
              <a:spLocks noChangeArrowheads="1"/>
            </p:cNvSpPr>
            <p:nvPr/>
          </p:nvSpPr>
          <p:spPr bwMode="auto">
            <a:xfrm>
              <a:off x="512763" y="134938"/>
              <a:ext cx="139700" cy="141288"/>
            </a:xfrm>
            <a:prstGeom prst="rect">
              <a:avLst/>
            </a:prstGeom>
            <a:solidFill>
              <a:srgbClr val="33CC33">
                <a:alpha val="30000"/>
              </a:srgbClr>
            </a:solidFill>
            <a:ln w="9525">
              <a:noFill/>
              <a:miter lim="800000"/>
              <a:headEnd/>
              <a:tailEnd/>
            </a:ln>
          </p:spPr>
          <p:txBody>
            <a:bodyPr/>
            <a:lstStyle/>
            <a:p>
              <a:pPr algn="l">
                <a:spcBef>
                  <a:spcPct val="0"/>
                </a:spcBef>
              </a:pPr>
              <a:endParaRPr lang="zh-CN" altLang="en-US" sz="1800" b="0">
                <a:solidFill>
                  <a:schemeClr val="accent2"/>
                </a:solidFill>
                <a:latin typeface="Arial" charset="0"/>
              </a:endParaRPr>
            </a:p>
          </p:txBody>
        </p:sp>
        <p:sp>
          <p:nvSpPr>
            <p:cNvPr id="178186" name="Rectangle 10"/>
            <p:cNvSpPr>
              <a:spLocks noChangeArrowheads="1"/>
            </p:cNvSpPr>
            <p:nvPr/>
          </p:nvSpPr>
          <p:spPr bwMode="auto">
            <a:xfrm>
              <a:off x="239713" y="274638"/>
              <a:ext cx="136525" cy="138113"/>
            </a:xfrm>
            <a:prstGeom prst="rect">
              <a:avLst/>
            </a:prstGeom>
            <a:solidFill>
              <a:srgbClr val="33CC33">
                <a:alpha val="14999"/>
              </a:srgbClr>
            </a:solidFill>
            <a:ln w="9525">
              <a:noFill/>
              <a:miter lim="800000"/>
              <a:headEnd/>
              <a:tailEnd/>
            </a:ln>
          </p:spPr>
          <p:txBody>
            <a:bodyPr/>
            <a:lstStyle/>
            <a:p>
              <a:pPr algn="l">
                <a:spcBef>
                  <a:spcPct val="0"/>
                </a:spcBef>
              </a:pPr>
              <a:endParaRPr lang="zh-CN" altLang="en-US" sz="1800" b="0">
                <a:solidFill>
                  <a:schemeClr val="hlink"/>
                </a:solidFill>
                <a:latin typeface="Arial" charset="0"/>
              </a:endParaRPr>
            </a:p>
          </p:txBody>
        </p:sp>
        <p:sp>
          <p:nvSpPr>
            <p:cNvPr id="178187" name="Rectangle 11"/>
            <p:cNvSpPr>
              <a:spLocks noChangeArrowheads="1"/>
            </p:cNvSpPr>
            <p:nvPr/>
          </p:nvSpPr>
          <p:spPr bwMode="auto">
            <a:xfrm>
              <a:off x="96838" y="136525"/>
              <a:ext cx="141288" cy="138113"/>
            </a:xfrm>
            <a:prstGeom prst="rect">
              <a:avLst/>
            </a:prstGeom>
            <a:solidFill>
              <a:srgbClr val="FF00FF">
                <a:alpha val="20000"/>
              </a:srgbClr>
            </a:solidFill>
            <a:ln w="9525">
              <a:noFill/>
              <a:miter lim="800000"/>
              <a:headEnd/>
              <a:tailEnd/>
            </a:ln>
          </p:spPr>
          <p:txBody>
            <a:bodyPr/>
            <a:lstStyle/>
            <a:p>
              <a:pPr algn="l">
                <a:spcBef>
                  <a:spcPct val="0"/>
                </a:spcBef>
              </a:pPr>
              <a:endParaRPr lang="zh-CN" altLang="en-US" sz="2400" b="0"/>
            </a:p>
          </p:txBody>
        </p:sp>
        <p:sp>
          <p:nvSpPr>
            <p:cNvPr id="178188" name="Rectangle 12"/>
            <p:cNvSpPr>
              <a:spLocks noChangeArrowheads="1"/>
            </p:cNvSpPr>
            <p:nvPr/>
          </p:nvSpPr>
          <p:spPr bwMode="auto">
            <a:xfrm>
              <a:off x="374650" y="271463"/>
              <a:ext cx="138113" cy="138113"/>
            </a:xfrm>
            <a:prstGeom prst="rect">
              <a:avLst/>
            </a:prstGeom>
            <a:solidFill>
              <a:srgbClr val="33CC33">
                <a:alpha val="30000"/>
              </a:srgbClr>
            </a:solidFill>
            <a:ln w="9525">
              <a:noFill/>
              <a:miter lim="800000"/>
              <a:headEnd/>
              <a:tailEnd/>
            </a:ln>
          </p:spPr>
          <p:txBody>
            <a:bodyPr/>
            <a:lstStyle/>
            <a:p>
              <a:pPr algn="l">
                <a:spcBef>
                  <a:spcPct val="0"/>
                </a:spcBef>
              </a:pPr>
              <a:endParaRPr lang="zh-CN" altLang="en-US" sz="1800" b="0">
                <a:solidFill>
                  <a:schemeClr val="accent2"/>
                </a:solidFill>
                <a:latin typeface="Arial" charset="0"/>
              </a:endParaRPr>
            </a:p>
          </p:txBody>
        </p:sp>
        <p:sp>
          <p:nvSpPr>
            <p:cNvPr id="178189" name="Rectangle 13"/>
            <p:cNvSpPr>
              <a:spLocks noChangeArrowheads="1"/>
            </p:cNvSpPr>
            <p:nvPr/>
          </p:nvSpPr>
          <p:spPr bwMode="auto">
            <a:xfrm>
              <a:off x="239713" y="409575"/>
              <a:ext cx="136525" cy="136525"/>
            </a:xfrm>
            <a:prstGeom prst="rect">
              <a:avLst/>
            </a:prstGeom>
            <a:solidFill>
              <a:srgbClr val="33CC33">
                <a:alpha val="30000"/>
              </a:srgbClr>
            </a:solidFill>
            <a:ln w="9525">
              <a:noFill/>
              <a:miter lim="800000"/>
              <a:headEnd/>
              <a:tailEnd/>
            </a:ln>
          </p:spPr>
          <p:txBody>
            <a:bodyPr/>
            <a:lstStyle/>
            <a:p>
              <a:pPr algn="l">
                <a:spcBef>
                  <a:spcPct val="0"/>
                </a:spcBef>
              </a:pPr>
              <a:endParaRPr lang="zh-CN" altLang="en-US" sz="1800" b="0">
                <a:solidFill>
                  <a:schemeClr val="accent2"/>
                </a:solidFill>
                <a:latin typeface="Arial" charset="0"/>
              </a:endParaRPr>
            </a:p>
          </p:txBody>
        </p:sp>
        <p:sp>
          <p:nvSpPr>
            <p:cNvPr id="178193" name="Rectangle 17"/>
            <p:cNvSpPr>
              <a:spLocks noChangeArrowheads="1"/>
            </p:cNvSpPr>
            <p:nvPr/>
          </p:nvSpPr>
          <p:spPr bwMode="auto">
            <a:xfrm>
              <a:off x="0" y="520700"/>
              <a:ext cx="9144000" cy="46038"/>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lgn="l">
                <a:spcBef>
                  <a:spcPct val="0"/>
                </a:spcBef>
              </a:pPr>
              <a:endParaRPr lang="zh-CN" altLang="en-US" sz="2400" b="0"/>
            </a:p>
          </p:txBody>
        </p:sp>
      </p:grpSp>
      <p:sp>
        <p:nvSpPr>
          <p:cNvPr id="17817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b="0">
                <a:latin typeface="+mj-lt"/>
              </a:defRPr>
            </a:lvl1pPr>
          </a:lstStyle>
          <a:p>
            <a:endParaRPr lang="en-US" altLang="zh-CN"/>
          </a:p>
        </p:txBody>
      </p:sp>
      <p:sp>
        <p:nvSpPr>
          <p:cNvPr id="17817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1">
                <a:latin typeface="Arial" panose="020B0604020202020204" pitchFamily="34" charset="0"/>
                <a:cs typeface="Arial" panose="020B0604020202020204" pitchFamily="34" charset="0"/>
              </a:defRPr>
            </a:lvl1pPr>
          </a:lstStyle>
          <a:p>
            <a:fld id="{F81FC11F-0281-477F-A210-9D5737C2FE76}" type="slidenum">
              <a:rPr lang="zh-CN" altLang="en-US" smtClean="0"/>
              <a:pPr/>
              <a:t>‹#›</a:t>
            </a:fld>
            <a:endParaRPr lang="en-US" altLang="zh-CN"/>
          </a:p>
        </p:txBody>
      </p:sp>
      <p:sp>
        <p:nvSpPr>
          <p:cNvPr id="178190" name="Rectangle 14"/>
          <p:cNvSpPr>
            <a:spLocks noGrp="1" noChangeArrowheads="1"/>
          </p:cNvSpPr>
          <p:nvPr>
            <p:ph type="title"/>
          </p:nvPr>
        </p:nvSpPr>
        <p:spPr bwMode="auto">
          <a:xfrm>
            <a:off x="590550" y="44450"/>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8191" name="Rectangle 15"/>
          <p:cNvSpPr>
            <a:spLocks noGrp="1" noChangeArrowheads="1"/>
          </p:cNvSpPr>
          <p:nvPr>
            <p:ph type="body" idx="1"/>
          </p:nvPr>
        </p:nvSpPr>
        <p:spPr bwMode="auto">
          <a:xfrm>
            <a:off x="457200" y="566739"/>
            <a:ext cx="8362950" cy="5670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7819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0">
                <a:latin typeface="+mj-lt"/>
              </a:defRPr>
            </a:lvl1pPr>
          </a:lstStyle>
          <a:p>
            <a:endParaRPr lang="en-US" altLang="zh-CN"/>
          </a:p>
        </p:txBody>
      </p:sp>
    </p:spTree>
    <p:extLst>
      <p:ext uri="{BB962C8B-B14F-4D97-AF65-F5344CB8AC3E}">
        <p14:creationId xmlns:p14="http://schemas.microsoft.com/office/powerpoint/2010/main" val="276740008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ransition spd="med"/>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bg2"/>
          </a:solidFill>
          <a:latin typeface="+mj-lt"/>
          <a:ea typeface="+mj-ea"/>
          <a:cs typeface="+mj-cs"/>
        </a:defRPr>
      </a:lvl1pPr>
      <a:lvl2pPr algn="l" rtl="0" eaLnBrk="1" fontAlgn="base" hangingPunct="1">
        <a:spcBef>
          <a:spcPct val="0"/>
        </a:spcBef>
        <a:spcAft>
          <a:spcPct val="0"/>
        </a:spcAft>
        <a:defRPr sz="2800" b="1">
          <a:solidFill>
            <a:schemeClr val="bg2"/>
          </a:solidFill>
          <a:latin typeface="Arial" charset="0"/>
          <a:ea typeface="黑体" pitchFamily="2" charset="-122"/>
        </a:defRPr>
      </a:lvl2pPr>
      <a:lvl3pPr algn="l" rtl="0" eaLnBrk="1" fontAlgn="base" hangingPunct="1">
        <a:spcBef>
          <a:spcPct val="0"/>
        </a:spcBef>
        <a:spcAft>
          <a:spcPct val="0"/>
        </a:spcAft>
        <a:defRPr sz="2800" b="1">
          <a:solidFill>
            <a:schemeClr val="bg2"/>
          </a:solidFill>
          <a:latin typeface="Arial" charset="0"/>
          <a:ea typeface="黑体" pitchFamily="2" charset="-122"/>
        </a:defRPr>
      </a:lvl3pPr>
      <a:lvl4pPr algn="l" rtl="0" eaLnBrk="1" fontAlgn="base" hangingPunct="1">
        <a:spcBef>
          <a:spcPct val="0"/>
        </a:spcBef>
        <a:spcAft>
          <a:spcPct val="0"/>
        </a:spcAft>
        <a:defRPr sz="2800" b="1">
          <a:solidFill>
            <a:schemeClr val="bg2"/>
          </a:solidFill>
          <a:latin typeface="Arial" charset="0"/>
          <a:ea typeface="黑体" pitchFamily="2" charset="-122"/>
        </a:defRPr>
      </a:lvl4pPr>
      <a:lvl5pPr algn="l" rtl="0" eaLnBrk="1" fontAlgn="base" hangingPunct="1">
        <a:spcBef>
          <a:spcPct val="0"/>
        </a:spcBef>
        <a:spcAft>
          <a:spcPct val="0"/>
        </a:spcAft>
        <a:defRPr sz="2800" b="1">
          <a:solidFill>
            <a:schemeClr val="bg2"/>
          </a:solidFill>
          <a:latin typeface="Arial" charset="0"/>
          <a:ea typeface="黑体" pitchFamily="2" charset="-122"/>
        </a:defRPr>
      </a:lvl5pPr>
      <a:lvl6pPr marL="457200" algn="l" rtl="0" eaLnBrk="1" fontAlgn="base" hangingPunct="1">
        <a:spcBef>
          <a:spcPct val="0"/>
        </a:spcBef>
        <a:spcAft>
          <a:spcPct val="0"/>
        </a:spcAft>
        <a:defRPr sz="2800" b="1">
          <a:solidFill>
            <a:schemeClr val="bg2"/>
          </a:solidFill>
          <a:latin typeface="Arial" charset="0"/>
          <a:ea typeface="黑体" pitchFamily="2" charset="-122"/>
        </a:defRPr>
      </a:lvl6pPr>
      <a:lvl7pPr marL="914400" algn="l" rtl="0" eaLnBrk="1" fontAlgn="base" hangingPunct="1">
        <a:spcBef>
          <a:spcPct val="0"/>
        </a:spcBef>
        <a:spcAft>
          <a:spcPct val="0"/>
        </a:spcAft>
        <a:defRPr sz="2800" b="1">
          <a:solidFill>
            <a:schemeClr val="bg2"/>
          </a:solidFill>
          <a:latin typeface="Arial" charset="0"/>
          <a:ea typeface="黑体" pitchFamily="2" charset="-122"/>
        </a:defRPr>
      </a:lvl7pPr>
      <a:lvl8pPr marL="1371600" algn="l" rtl="0" eaLnBrk="1" fontAlgn="base" hangingPunct="1">
        <a:spcBef>
          <a:spcPct val="0"/>
        </a:spcBef>
        <a:spcAft>
          <a:spcPct val="0"/>
        </a:spcAft>
        <a:defRPr sz="2800" b="1">
          <a:solidFill>
            <a:schemeClr val="bg2"/>
          </a:solidFill>
          <a:latin typeface="Arial" charset="0"/>
          <a:ea typeface="黑体" pitchFamily="2" charset="-122"/>
        </a:defRPr>
      </a:lvl8pPr>
      <a:lvl9pPr marL="1828800" algn="l" rtl="0" eaLnBrk="1" fontAlgn="base" hangingPunct="1">
        <a:spcBef>
          <a:spcPct val="0"/>
        </a:spcBef>
        <a:spcAft>
          <a:spcPct val="0"/>
        </a:spcAft>
        <a:defRPr sz="2800" b="1">
          <a:solidFill>
            <a:schemeClr val="bg2"/>
          </a:solidFill>
          <a:latin typeface="Arial" charset="0"/>
          <a:ea typeface="黑体" pitchFamily="2" charset="-122"/>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eaLnBrk="1" fontAlgn="base" hangingPunct="1">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eaLnBrk="1" fontAlgn="base" hangingPunct="1">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eaLnBrk="1" fontAlgn="base" hangingPunct="1">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8.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slide" Target="slide100.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slide" Target="slide56.xml"/><Relationship Id="rId5" Type="http://schemas.microsoft.com/office/2007/relationships/hdphoto" Target="../media/hdphoto8.wdp"/><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slide" Target="slide56.xml"/><Relationship Id="rId5" Type="http://schemas.microsoft.com/office/2007/relationships/hdphoto" Target="../media/hdphoto9.wdp"/><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slide" Target="slide56.xml"/><Relationship Id="rId5" Type="http://schemas.microsoft.com/office/2007/relationships/hdphoto" Target="../media/hdphoto7.wdp"/><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1.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1.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5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5.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8.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microsoft.com/office/2007/relationships/hdphoto" Target="../media/hdphoto17.wdp"/><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2.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subTitle" idx="1"/>
          </p:nvPr>
        </p:nvSpPr>
        <p:spPr>
          <a:xfrm>
            <a:off x="3059113" y="1700213"/>
            <a:ext cx="5940425" cy="2592387"/>
          </a:xfrm>
          <a:noFill/>
          <a:ln/>
        </p:spPr>
        <p:txBody>
          <a:bodyPr anchor="ctr"/>
          <a:lstStyle/>
          <a:p>
            <a:pPr algn="r">
              <a:spcBef>
                <a:spcPct val="0"/>
              </a:spcBef>
              <a:buClrTx/>
              <a:buSzTx/>
              <a:buFontTx/>
              <a:buNone/>
            </a:pPr>
            <a:r>
              <a:rPr lang="zh-CN" altLang="en-US" sz="4400" b="0" dirty="0">
                <a:solidFill>
                  <a:srgbClr val="FFFF00"/>
                </a:solidFill>
                <a:ea typeface="黑体" pitchFamily="2" charset="-122"/>
              </a:rPr>
              <a:t>微机原理</a:t>
            </a:r>
            <a:r>
              <a:rPr lang="zh-CN" altLang="en-US" sz="4400" b="0" dirty="0">
                <a:solidFill>
                  <a:schemeClr val="bg1"/>
                </a:solidFill>
                <a:ea typeface="黑体" pitchFamily="2" charset="-122"/>
              </a:rPr>
              <a:t>及</a:t>
            </a:r>
            <a:r>
              <a:rPr lang="zh-CN" altLang="en-US" sz="4400" b="0" dirty="0">
                <a:solidFill>
                  <a:srgbClr val="FFFF00"/>
                </a:solidFill>
                <a:ea typeface="黑体" pitchFamily="2" charset="-122"/>
              </a:rPr>
              <a:t>接口技术</a:t>
            </a:r>
            <a:endParaRPr lang="zh-CN" altLang="en-US" sz="4800" b="0" dirty="0">
              <a:solidFill>
                <a:srgbClr val="FFFF00"/>
              </a:solidFill>
              <a:ea typeface="黑体" pitchFamily="2" charset="-122"/>
            </a:endParaRPr>
          </a:p>
        </p:txBody>
      </p:sp>
      <p:sp>
        <p:nvSpPr>
          <p:cNvPr id="11270" name="Text Box 6"/>
          <p:cNvSpPr txBox="1">
            <a:spLocks noChangeArrowheads="1"/>
          </p:cNvSpPr>
          <p:nvPr/>
        </p:nvSpPr>
        <p:spPr bwMode="auto">
          <a:xfrm>
            <a:off x="3059112" y="4293096"/>
            <a:ext cx="5761359" cy="954107"/>
          </a:xfrm>
          <a:prstGeom prst="rect">
            <a:avLst/>
          </a:prstGeom>
          <a:noFill/>
          <a:ln w="28575" algn="ctr">
            <a:noFill/>
            <a:miter lim="800000"/>
            <a:headEnd/>
            <a:tailEnd/>
          </a:ln>
          <a:effectLst/>
        </p:spPr>
        <p:txBody>
          <a:bodyPr wrap="square">
            <a:spAutoFit/>
          </a:bodyPr>
          <a:lstStyle/>
          <a:p>
            <a:pPr algn="l">
              <a:spcBef>
                <a:spcPts val="0"/>
              </a:spcBef>
            </a:pPr>
            <a:r>
              <a:rPr lang="zh-CN" altLang="en-US" sz="3200" b="1" dirty="0">
                <a:latin typeface="楷体" pitchFamily="49" charset="-122"/>
                <a:ea typeface="楷体" pitchFamily="49" charset="-122"/>
              </a:rPr>
              <a:t>车向泉</a:t>
            </a:r>
          </a:p>
          <a:p>
            <a:pPr algn="l">
              <a:spcBef>
                <a:spcPts val="0"/>
              </a:spcBef>
            </a:pPr>
            <a:r>
              <a:rPr lang="en-US" altLang="zh-CN" sz="2400" b="1" dirty="0" smtClean="0">
                <a:latin typeface="+mn-lt"/>
                <a:cs typeface="Times New Roman" pitchFamily="18" charset="0"/>
              </a:rPr>
              <a:t>email</a:t>
            </a:r>
            <a:r>
              <a:rPr lang="zh-CN" altLang="en-US" sz="2400" b="1" dirty="0" smtClean="0">
                <a:latin typeface="+mn-lt"/>
                <a:cs typeface="Times New Roman" pitchFamily="18" charset="0"/>
              </a:rPr>
              <a:t>：</a:t>
            </a:r>
            <a:r>
              <a:rPr lang="en-US" altLang="zh-CN" sz="2400" b="1" dirty="0" smtClean="0">
                <a:latin typeface="+mn-lt"/>
                <a:cs typeface="Times New Roman" pitchFamily="18" charset="0"/>
              </a:rPr>
              <a:t>chexq@mail.xidian.edu.cn</a:t>
            </a:r>
          </a:p>
        </p:txBody>
      </p:sp>
      <p:pic>
        <p:nvPicPr>
          <p:cNvPr id="697345" name="Picture 1">
            <a:hlinkClick r:id="rId2" action="ppaction://hlinksldjump"/>
          </p:cNvPr>
          <p:cNvPicPr>
            <a:picLocks noChangeAspect="1" noChangeArrowheads="1"/>
          </p:cNvPicPr>
          <p:nvPr/>
        </p:nvPicPr>
        <p:blipFill>
          <a:blip r:embed="rId3" cstate="print"/>
          <a:srcRect/>
          <a:stretch>
            <a:fillRect/>
          </a:stretch>
        </p:blipFill>
        <p:spPr bwMode="auto">
          <a:xfrm>
            <a:off x="6300192" y="5445224"/>
            <a:ext cx="1008112" cy="1008112"/>
          </a:xfrm>
          <a:prstGeom prst="rect">
            <a:avLst/>
          </a:prstGeom>
          <a:noFill/>
          <a:ln w="9525">
            <a:noFill/>
            <a:miter lim="800000"/>
            <a:headEnd/>
            <a:tailEnd/>
          </a:ln>
        </p:spPr>
      </p:pic>
      <p:pic>
        <p:nvPicPr>
          <p:cNvPr id="697347" name="Picture 3">
            <a:hlinkClick r:id="rId4" action="ppaction://hlinksldjump"/>
          </p:cNvPr>
          <p:cNvPicPr>
            <a:picLocks noChangeAspect="1" noChangeArrowheads="1"/>
          </p:cNvPicPr>
          <p:nvPr/>
        </p:nvPicPr>
        <p:blipFill>
          <a:blip r:embed="rId5" cstate="print"/>
          <a:srcRect/>
          <a:stretch>
            <a:fillRect/>
          </a:stretch>
        </p:blipFill>
        <p:spPr bwMode="auto">
          <a:xfrm>
            <a:off x="7609458" y="5661248"/>
            <a:ext cx="1211014" cy="7582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270">
                                            <p:txEl>
                                              <p:pRg st="0" end="0"/>
                                            </p:txEl>
                                          </p:spTgt>
                                        </p:tgtEl>
                                        <p:attrNameLst>
                                          <p:attrName>style.visibility</p:attrName>
                                        </p:attrNameLst>
                                      </p:cBhvr>
                                      <p:to>
                                        <p:strVal val="visible"/>
                                      </p:to>
                                    </p:set>
                                    <p:anim calcmode="lin" valueType="num">
                                      <p:cBhvr additive="base">
                                        <p:cTn id="12" dur="500" fill="hold"/>
                                        <p:tgtEl>
                                          <p:spTgt spid="1127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270">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1270">
                                            <p:txEl>
                                              <p:pRg st="1" end="1"/>
                                            </p:txEl>
                                          </p:spTgt>
                                        </p:tgtEl>
                                        <p:attrNameLst>
                                          <p:attrName>style.visibility</p:attrName>
                                        </p:attrNameLst>
                                      </p:cBhvr>
                                      <p:to>
                                        <p:strVal val="visible"/>
                                      </p:to>
                                    </p:set>
                                    <p:anim calcmode="lin" valueType="num">
                                      <p:cBhvr additive="base">
                                        <p:cTn id="16" dur="500" fill="hold"/>
                                        <p:tgtEl>
                                          <p:spTgt spid="11270">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127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5" name="Rectangle 3"/>
          <p:cNvSpPr>
            <a:spLocks noGrp="1" noChangeArrowheads="1"/>
          </p:cNvSpPr>
          <p:nvPr>
            <p:ph type="title"/>
          </p:nvPr>
        </p:nvSpPr>
        <p:spPr>
          <a:xfrm>
            <a:off x="590872" y="72430"/>
            <a:ext cx="8229600" cy="476250"/>
          </a:xfrm>
        </p:spPr>
        <p:txBody>
          <a:bodyPr/>
          <a:lstStyle/>
          <a:p>
            <a:r>
              <a:rPr lang="zh-CN" altLang="en-US" dirty="0">
                <a:solidFill>
                  <a:schemeClr val="bg2"/>
                </a:solidFill>
                <a:ea typeface="黑体" pitchFamily="2" charset="-122"/>
              </a:rPr>
              <a:t>教材及参考资料</a:t>
            </a:r>
          </a:p>
        </p:txBody>
      </p:sp>
      <p:sp>
        <p:nvSpPr>
          <p:cNvPr id="714756" name="Rectangle 4"/>
          <p:cNvSpPr>
            <a:spLocks noGrp="1" noChangeArrowheads="1"/>
          </p:cNvSpPr>
          <p:nvPr>
            <p:ph idx="1"/>
          </p:nvPr>
        </p:nvSpPr>
        <p:spPr>
          <a:xfrm>
            <a:off x="323850" y="908050"/>
            <a:ext cx="8820150" cy="5832475"/>
          </a:xfrm>
        </p:spPr>
        <p:txBody>
          <a:bodyPr/>
          <a:lstStyle/>
          <a:p>
            <a:pPr marL="444500" indent="-444500">
              <a:lnSpc>
                <a:spcPct val="110000"/>
              </a:lnSpc>
              <a:buFont typeface="Wingdings" pitchFamily="2" charset="2"/>
              <a:buNone/>
            </a:pPr>
            <a:r>
              <a:rPr lang="zh-CN" altLang="en-US" sz="2800" b="1" dirty="0" smtClean="0">
                <a:latin typeface="Times New Roman" pitchFamily="18" charset="0"/>
              </a:rPr>
              <a:t>参考书：</a:t>
            </a:r>
            <a:endParaRPr lang="zh-CN" altLang="en-US" sz="2800" b="1" dirty="0">
              <a:latin typeface="Times New Roman" pitchFamily="18" charset="0"/>
            </a:endParaRPr>
          </a:p>
          <a:p>
            <a:pPr marL="444500" indent="-444500">
              <a:lnSpc>
                <a:spcPct val="110000"/>
              </a:lnSpc>
              <a:buSzTx/>
              <a:buFont typeface="Wingdings" pitchFamily="2" charset="2"/>
              <a:buAutoNum type="arabicPeriod"/>
            </a:pPr>
            <a:r>
              <a:rPr lang="en-US" altLang="zh-CN" sz="2800" b="1" dirty="0" smtClean="0">
                <a:solidFill>
                  <a:srgbClr val="CC0000"/>
                </a:solidFill>
                <a:latin typeface="Times New Roman" pitchFamily="18" charset="0"/>
              </a:rPr>
              <a:t>Intel </a:t>
            </a:r>
            <a:r>
              <a:rPr lang="zh-CN" altLang="en-US" sz="2800" b="1" dirty="0" smtClean="0">
                <a:solidFill>
                  <a:srgbClr val="CC0000"/>
                </a:solidFill>
                <a:latin typeface="Times New Roman" pitchFamily="18" charset="0"/>
              </a:rPr>
              <a:t>微处理器（第八版</a:t>
            </a:r>
            <a:r>
              <a:rPr lang="zh-CN" altLang="en-US" sz="2800" b="1" dirty="0">
                <a:solidFill>
                  <a:srgbClr val="CC0000"/>
                </a:solidFill>
                <a:latin typeface="Times New Roman" pitchFamily="18" charset="0"/>
              </a:rPr>
              <a:t>）</a:t>
            </a:r>
            <a:r>
              <a:rPr lang="zh-CN" altLang="en-US" sz="2800" b="1" dirty="0">
                <a:latin typeface="Times New Roman" pitchFamily="18" charset="0"/>
              </a:rPr>
              <a:t/>
            </a:r>
            <a:br>
              <a:rPr lang="zh-CN" altLang="en-US" sz="2800" b="1" dirty="0">
                <a:latin typeface="Times New Roman" pitchFamily="18" charset="0"/>
              </a:rPr>
            </a:br>
            <a:r>
              <a:rPr lang="en-US" altLang="zh-CN" sz="2400" b="1" dirty="0" smtClean="0">
                <a:solidFill>
                  <a:srgbClr val="0000FF"/>
                </a:solidFill>
                <a:effectLst>
                  <a:outerShdw blurRad="38100" dist="38100" dir="2700000" algn="tl">
                    <a:srgbClr val="000000">
                      <a:alpha val="43137"/>
                    </a:srgbClr>
                  </a:outerShdw>
                </a:effectLst>
                <a:latin typeface="Times New Roman" pitchFamily="18" charset="0"/>
              </a:rPr>
              <a:t>THE INTEL MICROPROCESSORS</a:t>
            </a:r>
            <a:r>
              <a:rPr lang="en-US" altLang="zh-CN" sz="2400" b="1" dirty="0" smtClean="0">
                <a:latin typeface="Times New Roman" pitchFamily="18" charset="0"/>
              </a:rPr>
              <a:t/>
            </a:r>
            <a:br>
              <a:rPr lang="en-US" altLang="zh-CN" sz="2400" b="1" dirty="0" smtClean="0">
                <a:latin typeface="Times New Roman" pitchFamily="18" charset="0"/>
              </a:rPr>
            </a:br>
            <a:r>
              <a:rPr lang="en-US" altLang="zh-CN" sz="2400" b="1" dirty="0" smtClean="0">
                <a:solidFill>
                  <a:srgbClr val="0066CC"/>
                </a:solidFill>
                <a:latin typeface="Times New Roman" pitchFamily="18" charset="0"/>
              </a:rPr>
              <a:t>8086/8088, 80186/80188, 80286, 80386, 80486, Pentium, Pentium Pro Processor, Pentium II, Pentium III, Pentium 4, and Core2 with 64-Bit Extensions</a:t>
            </a:r>
            <a:r>
              <a:rPr lang="en-US" altLang="zh-CN" sz="2400" b="1" dirty="0" smtClean="0">
                <a:latin typeface="Times New Roman" pitchFamily="18" charset="0"/>
              </a:rPr>
              <a:t/>
            </a:r>
            <a:br>
              <a:rPr lang="en-US" altLang="zh-CN" sz="2400" b="1" dirty="0" smtClean="0">
                <a:latin typeface="Times New Roman" pitchFamily="18" charset="0"/>
              </a:rPr>
            </a:br>
            <a:r>
              <a:rPr lang="en-US" altLang="zh-CN" sz="2400" b="1" dirty="0" smtClean="0">
                <a:solidFill>
                  <a:srgbClr val="0000FF"/>
                </a:solidFill>
                <a:effectLst>
                  <a:outerShdw blurRad="38100" dist="38100" dir="2700000" algn="tl">
                    <a:srgbClr val="000000">
                      <a:alpha val="43137"/>
                    </a:srgbClr>
                  </a:outerShdw>
                </a:effectLst>
                <a:latin typeface="Times New Roman" pitchFamily="18" charset="0"/>
              </a:rPr>
              <a:t>Architecture, Programming, and Interfacing</a:t>
            </a:r>
            <a:r>
              <a:rPr lang="en-US" altLang="zh-CN" sz="2400" b="1" dirty="0" smtClean="0">
                <a:latin typeface="Times New Roman" pitchFamily="18" charset="0"/>
              </a:rPr>
              <a:t/>
            </a:r>
            <a:br>
              <a:rPr lang="en-US" altLang="zh-CN" sz="2400" b="1" dirty="0" smtClean="0">
                <a:latin typeface="Times New Roman" pitchFamily="18" charset="0"/>
              </a:rPr>
            </a:br>
            <a:r>
              <a:rPr lang="en-US" altLang="zh-CN" sz="2400" b="1" i="1" dirty="0" smtClean="0">
                <a:solidFill>
                  <a:srgbClr val="000099"/>
                </a:solidFill>
                <a:latin typeface="Times New Roman" pitchFamily="18" charset="0"/>
              </a:rPr>
              <a:t>Eighth Edition</a:t>
            </a:r>
            <a:br>
              <a:rPr lang="en-US" altLang="zh-CN" sz="2400" b="1" i="1" dirty="0" smtClean="0">
                <a:solidFill>
                  <a:srgbClr val="000099"/>
                </a:solidFill>
                <a:latin typeface="Times New Roman" pitchFamily="18" charset="0"/>
              </a:rPr>
            </a:br>
            <a:r>
              <a:rPr lang="en-US" altLang="zh-CN" sz="2400" b="1" dirty="0">
                <a:solidFill>
                  <a:srgbClr val="0000FF"/>
                </a:solidFill>
                <a:latin typeface="Times New Roman" pitchFamily="18" charset="0"/>
              </a:rPr>
              <a:t/>
            </a:r>
            <a:br>
              <a:rPr lang="en-US" altLang="zh-CN" sz="2400" b="1" dirty="0">
                <a:solidFill>
                  <a:srgbClr val="0000FF"/>
                </a:solidFill>
                <a:latin typeface="Times New Roman" pitchFamily="18" charset="0"/>
              </a:rPr>
            </a:br>
            <a:r>
              <a:rPr lang="en-US" altLang="zh-CN" sz="2800" b="1" dirty="0" smtClean="0">
                <a:latin typeface="Times New Roman" pitchFamily="18" charset="0"/>
              </a:rPr>
              <a:t>[</a:t>
            </a:r>
            <a:r>
              <a:rPr lang="zh-CN" altLang="en-US" sz="2800" b="1" dirty="0" smtClean="0">
                <a:latin typeface="Times New Roman" pitchFamily="18" charset="0"/>
              </a:rPr>
              <a:t>美</a:t>
            </a:r>
            <a:r>
              <a:rPr lang="en-US" altLang="zh-CN" sz="2800" b="1" dirty="0" smtClean="0">
                <a:latin typeface="Times New Roman" pitchFamily="18" charset="0"/>
              </a:rPr>
              <a:t>] </a:t>
            </a:r>
            <a:r>
              <a:rPr lang="en-US" altLang="zh-CN" sz="2800" b="1" dirty="0">
                <a:solidFill>
                  <a:srgbClr val="006600"/>
                </a:solidFill>
                <a:latin typeface="Times New Roman" pitchFamily="18" charset="0"/>
              </a:rPr>
              <a:t>Barry B. </a:t>
            </a:r>
            <a:r>
              <a:rPr lang="en-US" altLang="zh-CN" sz="2800" b="1" dirty="0" err="1">
                <a:solidFill>
                  <a:srgbClr val="006600"/>
                </a:solidFill>
                <a:latin typeface="Times New Roman" pitchFamily="18" charset="0"/>
              </a:rPr>
              <a:t>Brey</a:t>
            </a:r>
            <a:r>
              <a:rPr lang="zh-CN" altLang="en-US" sz="2800" b="1" dirty="0">
                <a:solidFill>
                  <a:srgbClr val="006600"/>
                </a:solidFill>
                <a:latin typeface="Times New Roman" pitchFamily="18" charset="0"/>
              </a:rPr>
              <a:t>著</a:t>
            </a:r>
            <a:r>
              <a:rPr lang="zh-CN" altLang="en-US" sz="2800" b="1" dirty="0">
                <a:latin typeface="Times New Roman" pitchFamily="18" charset="0"/>
              </a:rPr>
              <a:t>，金惠华等译</a:t>
            </a:r>
            <a:r>
              <a:rPr lang="zh-CN" altLang="en-US" sz="2800" b="1" dirty="0" smtClean="0">
                <a:latin typeface="Times New Roman" pitchFamily="18" charset="0"/>
              </a:rPr>
              <a:t>（</a:t>
            </a:r>
            <a:r>
              <a:rPr lang="en-US" altLang="zh-CN" sz="2800" b="1" dirty="0" smtClean="0">
                <a:latin typeface="Times New Roman" pitchFamily="18" charset="0"/>
              </a:rPr>
              <a:t>691</a:t>
            </a:r>
            <a:r>
              <a:rPr lang="zh-CN" altLang="en-US" sz="2800" b="1" dirty="0" smtClean="0">
                <a:latin typeface="Times New Roman" pitchFamily="18" charset="0"/>
              </a:rPr>
              <a:t>页</a:t>
            </a:r>
            <a:r>
              <a:rPr lang="zh-CN" altLang="en-US" sz="2800" b="1" dirty="0">
                <a:latin typeface="Times New Roman" pitchFamily="18" charset="0"/>
              </a:rPr>
              <a:t>）</a:t>
            </a:r>
            <a:br>
              <a:rPr lang="zh-CN" altLang="en-US" sz="2800" b="1" dirty="0">
                <a:latin typeface="Times New Roman" pitchFamily="18" charset="0"/>
              </a:rPr>
            </a:br>
            <a:r>
              <a:rPr lang="zh-CN" altLang="en-US" sz="2800" b="1" dirty="0">
                <a:latin typeface="Times New Roman" pitchFamily="18" charset="0"/>
              </a:rPr>
              <a:t>电子工业</a:t>
            </a:r>
            <a:r>
              <a:rPr lang="zh-CN" altLang="en-US" sz="2800" b="1" dirty="0" smtClean="0">
                <a:latin typeface="Times New Roman" pitchFamily="18" charset="0"/>
              </a:rPr>
              <a:t>出版社</a:t>
            </a:r>
            <a:endParaRPr lang="zh-CN" altLang="en-US" sz="2400" b="1" dirty="0">
              <a:latin typeface="Times New Roman" pitchFamily="18" charset="0"/>
            </a:endParaRPr>
          </a:p>
        </p:txBody>
      </p:sp>
      <p:sp>
        <p:nvSpPr>
          <p:cNvPr id="6" name="灯片编号占位符 4"/>
          <p:cNvSpPr>
            <a:spLocks noGrp="1"/>
          </p:cNvSpPr>
          <p:nvPr>
            <p:ph type="sldNum" sz="quarter" idx="11"/>
          </p:nvPr>
        </p:nvSpPr>
        <p:spPr/>
        <p:txBody>
          <a:bodyPr/>
          <a:lstStyle/>
          <a:p>
            <a:fld id="{BC6B4BDC-EAC9-4486-AE9D-9DA757005F5E}" type="slidenum">
              <a:rPr lang="zh-CN" altLang="en-US"/>
              <a:pPr/>
              <a:t>10</a:t>
            </a:fld>
            <a:endParaRPr lang="en-US" altLang="zh-CN"/>
          </a:p>
        </p:txBody>
      </p:sp>
      <p:pic>
        <p:nvPicPr>
          <p:cNvPr id="714757" name="Picture 5" descr="ED00010_"/>
          <p:cNvPicPr>
            <a:picLocks noChangeAspect="1" noChangeArrowheads="1"/>
          </p:cNvPicPr>
          <p:nvPr/>
        </p:nvPicPr>
        <p:blipFill>
          <a:blip r:embed="rId2" cstate="print"/>
          <a:srcRect/>
          <a:stretch>
            <a:fillRect/>
          </a:stretch>
        </p:blipFill>
        <p:spPr bwMode="auto">
          <a:xfrm>
            <a:off x="7596188" y="476250"/>
            <a:ext cx="1157287" cy="1295400"/>
          </a:xfrm>
          <a:prstGeom prst="rect">
            <a:avLst/>
          </a:prstGeom>
          <a:noFill/>
        </p:spPr>
      </p:pic>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 </a:t>
            </a:r>
            <a:r>
              <a:rPr lang="zh-CN" altLang="en-US" dirty="0" smtClean="0"/>
              <a:t>旗舰 </a:t>
            </a:r>
            <a:r>
              <a:rPr lang="en-US" altLang="zh-CN" dirty="0" smtClean="0"/>
              <a:t>CPU </a:t>
            </a:r>
            <a:r>
              <a:rPr lang="zh-CN" altLang="en-US" dirty="0" smtClean="0"/>
              <a:t>酷睿 </a:t>
            </a:r>
            <a:r>
              <a:rPr lang="en-US" altLang="zh-CN" dirty="0" smtClean="0"/>
              <a:t>i9-7980XE</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100</a:t>
            </a:fld>
            <a:endParaRPr lang="en-US" altLang="zh-CN"/>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187624" y="692696"/>
            <a:ext cx="6192688" cy="5882083"/>
          </a:xfrm>
          <a:prstGeom prst="rect">
            <a:avLst/>
          </a:prstGeom>
          <a:ln>
            <a:noFill/>
          </a:ln>
          <a:effectLst>
            <a:softEdge rad="112500"/>
          </a:effectLst>
        </p:spPr>
      </p:pic>
      <p:sp>
        <p:nvSpPr>
          <p:cNvPr id="7" name="动作按钮: 上一张 6">
            <a:hlinkClick r:id="" action="ppaction://hlinkshowjump?jump=lastslideviewed" highlightClick="1"/>
          </p:cNvPr>
          <p:cNvSpPr/>
          <p:nvPr/>
        </p:nvSpPr>
        <p:spPr bwMode="auto">
          <a:xfrm>
            <a:off x="8228684" y="267158"/>
            <a:ext cx="648072" cy="602333"/>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04882312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323528" y="180864"/>
            <a:ext cx="8640960" cy="6560371"/>
          </a:xfrm>
          <a:prstGeom prst="rect">
            <a:avLst/>
          </a:prstGeom>
        </p:spPr>
      </p:pic>
      <p:sp>
        <p:nvSpPr>
          <p:cNvPr id="715779" name="Rectangle 3"/>
          <p:cNvSpPr>
            <a:spLocks noGrp="1" noChangeArrowheads="1"/>
          </p:cNvSpPr>
          <p:nvPr>
            <p:ph idx="1"/>
          </p:nvPr>
        </p:nvSpPr>
        <p:spPr>
          <a:xfrm>
            <a:off x="323528" y="908720"/>
            <a:ext cx="8497639" cy="576064"/>
          </a:xfrm>
        </p:spPr>
        <p:txBody>
          <a:bodyPr/>
          <a:lstStyle/>
          <a:p>
            <a:pPr marL="444500" indent="-444500">
              <a:lnSpc>
                <a:spcPct val="110000"/>
              </a:lnSpc>
              <a:buFont typeface="Wingdings" pitchFamily="2" charset="2"/>
              <a:buNone/>
            </a:pPr>
            <a:r>
              <a:rPr lang="zh-CN" altLang="en-US" sz="2800" b="1" dirty="0" smtClean="0">
                <a:latin typeface="Times New Roman" pitchFamily="18" charset="0"/>
              </a:rPr>
              <a:t>参考书：</a:t>
            </a:r>
            <a:endParaRPr lang="zh-CN" altLang="en-US" sz="2800" b="1" dirty="0">
              <a:latin typeface="Times New Roman" pitchFamily="18" charset="0"/>
            </a:endParaRPr>
          </a:p>
        </p:txBody>
      </p:sp>
      <p:sp>
        <p:nvSpPr>
          <p:cNvPr id="8" name="灯片编号占位符 4"/>
          <p:cNvSpPr>
            <a:spLocks noGrp="1"/>
          </p:cNvSpPr>
          <p:nvPr>
            <p:ph type="sldNum" sz="quarter" idx="11"/>
          </p:nvPr>
        </p:nvSpPr>
        <p:spPr/>
        <p:txBody>
          <a:bodyPr/>
          <a:lstStyle/>
          <a:p>
            <a:fld id="{0B37A968-82E9-4F63-8B30-09B767F9EEB7}" type="slidenum">
              <a:rPr lang="zh-CN" altLang="en-US"/>
              <a:pPr/>
              <a:t>11</a:t>
            </a:fld>
            <a:endParaRPr lang="en-US" altLang="zh-CN"/>
          </a:p>
        </p:txBody>
      </p:sp>
      <p:sp>
        <p:nvSpPr>
          <p:cNvPr id="2" name="标题 1"/>
          <p:cNvSpPr>
            <a:spLocks noGrp="1"/>
          </p:cNvSpPr>
          <p:nvPr>
            <p:ph type="title"/>
          </p:nvPr>
        </p:nvSpPr>
        <p:spPr/>
        <p:txBody>
          <a:bodyPr/>
          <a:lstStyle/>
          <a:p>
            <a:r>
              <a:rPr lang="zh-CN" altLang="en-US" dirty="0">
                <a:ea typeface="黑体" pitchFamily="2" charset="-122"/>
              </a:rPr>
              <a:t>教材及参考资料</a:t>
            </a:r>
            <a:endParaRPr lang="zh-CN" altLang="en-US" dirty="0"/>
          </a:p>
        </p:txBody>
      </p:sp>
    </p:spTree>
    <p:extLst>
      <p:ext uri="{BB962C8B-B14F-4D97-AF65-F5344CB8AC3E}">
        <p14:creationId xmlns:p14="http://schemas.microsoft.com/office/powerpoint/2010/main" val="241815030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Rectangle 4"/>
          <p:cNvSpPr>
            <a:spLocks noGrp="1" noChangeArrowheads="1"/>
          </p:cNvSpPr>
          <p:nvPr>
            <p:ph idx="1"/>
          </p:nvPr>
        </p:nvSpPr>
        <p:spPr>
          <a:xfrm>
            <a:off x="323850" y="908050"/>
            <a:ext cx="8820150" cy="5832475"/>
          </a:xfrm>
        </p:spPr>
        <p:txBody>
          <a:bodyPr/>
          <a:lstStyle/>
          <a:p>
            <a:pPr marL="444500" indent="-444500">
              <a:lnSpc>
                <a:spcPct val="120000"/>
              </a:lnSpc>
              <a:spcBef>
                <a:spcPts val="0"/>
              </a:spcBef>
              <a:buFont typeface="Wingdings" pitchFamily="2" charset="2"/>
              <a:buNone/>
            </a:pPr>
            <a:r>
              <a:rPr lang="zh-CN" altLang="en-US" sz="2800" b="1" dirty="0" smtClean="0">
                <a:latin typeface="Times New Roman" pitchFamily="18" charset="0"/>
              </a:rPr>
              <a:t>参考书：</a:t>
            </a:r>
            <a:endParaRPr lang="zh-CN" altLang="en-US" sz="1800" b="1" dirty="0">
              <a:latin typeface="Times New Roman" pitchFamily="18" charset="0"/>
            </a:endParaRPr>
          </a:p>
          <a:p>
            <a:pPr marL="355600" indent="-355600">
              <a:lnSpc>
                <a:spcPct val="120000"/>
              </a:lnSpc>
              <a:spcBef>
                <a:spcPts val="0"/>
              </a:spcBef>
              <a:buSzTx/>
              <a:buFont typeface="+mj-lt"/>
              <a:buAutoNum type="arabicPeriod" startAt="2"/>
            </a:pPr>
            <a:r>
              <a:rPr lang="en-US" altLang="zh-CN" sz="2800" b="1" dirty="0" smtClean="0">
                <a:solidFill>
                  <a:srgbClr val="CC0000"/>
                </a:solidFill>
                <a:latin typeface="Times New Roman" pitchFamily="18" charset="0"/>
              </a:rPr>
              <a:t>Intel </a:t>
            </a:r>
            <a:r>
              <a:rPr lang="zh-CN" altLang="en-US" sz="2800" b="1" dirty="0" smtClean="0">
                <a:solidFill>
                  <a:srgbClr val="CC0000"/>
                </a:solidFill>
                <a:latin typeface="Times New Roman" pitchFamily="18" charset="0"/>
              </a:rPr>
              <a:t>汇编语言</a:t>
            </a:r>
            <a:r>
              <a:rPr lang="zh-CN" altLang="en-US" sz="2800" b="1" dirty="0">
                <a:solidFill>
                  <a:srgbClr val="CC0000"/>
                </a:solidFill>
                <a:latin typeface="Times New Roman" pitchFamily="18" charset="0"/>
              </a:rPr>
              <a:t>程序设计（</a:t>
            </a:r>
            <a:r>
              <a:rPr lang="zh-CN" altLang="en-US" sz="2800" b="1" dirty="0" smtClean="0">
                <a:solidFill>
                  <a:srgbClr val="CC0000"/>
                </a:solidFill>
                <a:latin typeface="Times New Roman" pitchFamily="18" charset="0"/>
              </a:rPr>
              <a:t>第五版</a:t>
            </a:r>
            <a:r>
              <a:rPr lang="zh-CN" altLang="en-US" sz="2800" b="1" dirty="0">
                <a:solidFill>
                  <a:srgbClr val="CC0000"/>
                </a:solidFill>
                <a:latin typeface="Times New Roman" pitchFamily="18" charset="0"/>
              </a:rPr>
              <a:t>）</a:t>
            </a:r>
            <a:r>
              <a:rPr lang="zh-CN" altLang="en-US" sz="2800" b="1" dirty="0">
                <a:latin typeface="Times New Roman" pitchFamily="18" charset="0"/>
              </a:rPr>
              <a:t/>
            </a:r>
            <a:br>
              <a:rPr lang="zh-CN" altLang="en-US" sz="2800" b="1" dirty="0">
                <a:latin typeface="Times New Roman" pitchFamily="18" charset="0"/>
              </a:rPr>
            </a:br>
            <a:r>
              <a:rPr lang="en-US" altLang="zh-CN" sz="2400" b="1" dirty="0" smtClean="0">
                <a:solidFill>
                  <a:srgbClr val="0000FF"/>
                </a:solidFill>
                <a:effectLst>
                  <a:outerShdw blurRad="38100" dist="38100" dir="2700000" algn="tl">
                    <a:srgbClr val="000000">
                      <a:alpha val="43137"/>
                    </a:srgbClr>
                  </a:outerShdw>
                </a:effectLst>
                <a:latin typeface="Times New Roman" pitchFamily="18" charset="0"/>
              </a:rPr>
              <a:t>Assembly Language for Intel-Based Computers ,  </a:t>
            </a:r>
            <a:r>
              <a:rPr lang="en-US" altLang="zh-CN" sz="2400" b="1" dirty="0" smtClean="0">
                <a:solidFill>
                  <a:srgbClr val="0000FF"/>
                </a:solidFill>
                <a:latin typeface="Times New Roman" pitchFamily="18" charset="0"/>
              </a:rPr>
              <a:t>5th Edition</a:t>
            </a:r>
            <a:br>
              <a:rPr lang="en-US" altLang="zh-CN" sz="2400" b="1" dirty="0" smtClean="0">
                <a:solidFill>
                  <a:srgbClr val="0000FF"/>
                </a:solidFill>
                <a:latin typeface="Times New Roman" pitchFamily="18" charset="0"/>
              </a:rPr>
            </a:br>
            <a:r>
              <a:rPr lang="en-US" altLang="zh-CN" sz="2400" b="1" dirty="0" smtClean="0">
                <a:latin typeface="Times New Roman" pitchFamily="18" charset="0"/>
              </a:rPr>
              <a:t>[</a:t>
            </a:r>
            <a:r>
              <a:rPr lang="zh-CN" altLang="en-US" sz="2400" b="1" dirty="0">
                <a:latin typeface="Times New Roman" pitchFamily="18" charset="0"/>
              </a:rPr>
              <a:t>美</a:t>
            </a:r>
            <a:r>
              <a:rPr lang="en-US" altLang="zh-CN" sz="2400" b="1" dirty="0">
                <a:latin typeface="Times New Roman" pitchFamily="18" charset="0"/>
              </a:rPr>
              <a:t>] </a:t>
            </a:r>
            <a:r>
              <a:rPr lang="en-US" altLang="zh-CN" sz="2400" b="1" i="1" dirty="0">
                <a:solidFill>
                  <a:srgbClr val="006600"/>
                </a:solidFill>
                <a:latin typeface="Times New Roman" pitchFamily="18" charset="0"/>
              </a:rPr>
              <a:t>Kip R. </a:t>
            </a:r>
            <a:r>
              <a:rPr lang="en-US" altLang="zh-CN" sz="2400" b="1" i="1" dirty="0" smtClean="0">
                <a:solidFill>
                  <a:srgbClr val="006600"/>
                </a:solidFill>
                <a:latin typeface="Times New Roman" pitchFamily="18" charset="0"/>
              </a:rPr>
              <a:t>Irvine </a:t>
            </a:r>
            <a:r>
              <a:rPr lang="zh-CN" altLang="en-US" sz="2400" b="1" dirty="0" smtClean="0">
                <a:solidFill>
                  <a:srgbClr val="006600"/>
                </a:solidFill>
                <a:latin typeface="Times New Roman" pitchFamily="18" charset="0"/>
              </a:rPr>
              <a:t>著</a:t>
            </a:r>
            <a:r>
              <a:rPr lang="zh-CN" altLang="en-US" sz="2400" b="1" dirty="0" smtClean="0">
                <a:latin typeface="Times New Roman" pitchFamily="18" charset="0"/>
              </a:rPr>
              <a:t>，</a:t>
            </a:r>
            <a:r>
              <a:rPr lang="en-US" altLang="zh-CN" sz="2400" b="1" dirty="0" smtClean="0">
                <a:latin typeface="Times New Roman" pitchFamily="18" charset="0"/>
              </a:rPr>
              <a:t/>
            </a:r>
            <a:br>
              <a:rPr lang="en-US" altLang="zh-CN" sz="2400" b="1" dirty="0" smtClean="0">
                <a:latin typeface="Times New Roman" pitchFamily="18" charset="0"/>
              </a:rPr>
            </a:br>
            <a:r>
              <a:rPr lang="zh-CN" altLang="en-US" sz="2400" b="1" dirty="0" smtClean="0">
                <a:latin typeface="Times New Roman" pitchFamily="18" charset="0"/>
              </a:rPr>
              <a:t>温玉杰、梅广宇、罗云彬 译（</a:t>
            </a:r>
            <a:r>
              <a:rPr lang="en-US" altLang="zh-CN" sz="2400" b="1" dirty="0" smtClean="0">
                <a:latin typeface="Times New Roman" pitchFamily="18" charset="0"/>
              </a:rPr>
              <a:t>660</a:t>
            </a:r>
            <a:r>
              <a:rPr lang="zh-CN" altLang="en-US" sz="2400" b="1" dirty="0">
                <a:latin typeface="Times New Roman" pitchFamily="18" charset="0"/>
              </a:rPr>
              <a:t>页</a:t>
            </a:r>
            <a:r>
              <a:rPr lang="zh-CN" altLang="en-US" sz="2400" b="1" dirty="0" smtClean="0">
                <a:latin typeface="Times New Roman" pitchFamily="18" charset="0"/>
              </a:rPr>
              <a:t>）</a:t>
            </a:r>
            <a:r>
              <a:rPr lang="en-US" altLang="zh-CN" sz="2400" b="1" dirty="0">
                <a:latin typeface="Times New Roman" pitchFamily="18" charset="0"/>
              </a:rPr>
              <a:t/>
            </a:r>
            <a:br>
              <a:rPr lang="en-US" altLang="zh-CN" sz="2400" b="1" dirty="0">
                <a:latin typeface="Times New Roman" pitchFamily="18" charset="0"/>
              </a:rPr>
            </a:br>
            <a:r>
              <a:rPr lang="zh-CN" altLang="en-US" sz="2400" b="1" dirty="0">
                <a:latin typeface="Times New Roman" pitchFamily="18" charset="0"/>
              </a:rPr>
              <a:t>电子工业出版社，</a:t>
            </a:r>
            <a:r>
              <a:rPr lang="en-US" altLang="zh-CN" sz="2400" b="1" dirty="0" smtClean="0">
                <a:latin typeface="Times New Roman" pitchFamily="18" charset="0"/>
              </a:rPr>
              <a:t>2007</a:t>
            </a:r>
            <a:r>
              <a:rPr lang="zh-CN" altLang="en-US" sz="2400" b="1" dirty="0" smtClean="0">
                <a:latin typeface="Times New Roman" pitchFamily="18" charset="0"/>
              </a:rPr>
              <a:t>年</a:t>
            </a:r>
            <a:endParaRPr lang="en-US" altLang="zh-CN" sz="2800" b="1" dirty="0" smtClean="0">
              <a:latin typeface="Times New Roman" pitchFamily="18" charset="0"/>
            </a:endParaRPr>
          </a:p>
          <a:p>
            <a:pPr marL="355600" indent="-355600">
              <a:lnSpc>
                <a:spcPct val="120000"/>
              </a:lnSpc>
              <a:spcBef>
                <a:spcPts val="1800"/>
              </a:spcBef>
              <a:buSzTx/>
              <a:buFont typeface="+mj-lt"/>
              <a:buAutoNum type="arabicPeriod" startAt="2"/>
            </a:pPr>
            <a:r>
              <a:rPr lang="zh-CN" altLang="en-US" sz="2800" b="1" dirty="0" smtClean="0">
                <a:solidFill>
                  <a:srgbClr val="C00000"/>
                </a:solidFill>
                <a:latin typeface="Times New Roman" pitchFamily="18" charset="0"/>
              </a:rPr>
              <a:t>汇编语言 基于</a:t>
            </a:r>
            <a:r>
              <a:rPr lang="en-US" altLang="zh-CN" sz="2800" b="1" dirty="0" smtClean="0">
                <a:solidFill>
                  <a:srgbClr val="C00000"/>
                </a:solidFill>
                <a:latin typeface="Times New Roman" pitchFamily="18" charset="0"/>
              </a:rPr>
              <a:t>x86</a:t>
            </a:r>
            <a:r>
              <a:rPr lang="zh-CN" altLang="en-US" sz="2800" b="1" dirty="0" smtClean="0">
                <a:solidFill>
                  <a:srgbClr val="C00000"/>
                </a:solidFill>
                <a:latin typeface="Times New Roman" pitchFamily="18" charset="0"/>
              </a:rPr>
              <a:t>处理器（原书第</a:t>
            </a:r>
            <a:r>
              <a:rPr lang="en-US" altLang="zh-CN" sz="2800" b="1" dirty="0" smtClean="0">
                <a:solidFill>
                  <a:srgbClr val="C00000"/>
                </a:solidFill>
                <a:latin typeface="Times New Roman" pitchFamily="18" charset="0"/>
              </a:rPr>
              <a:t>7</a:t>
            </a:r>
            <a:r>
              <a:rPr lang="zh-CN" altLang="en-US" sz="2800" b="1" dirty="0" smtClean="0">
                <a:solidFill>
                  <a:srgbClr val="C00000"/>
                </a:solidFill>
                <a:latin typeface="Times New Roman" pitchFamily="18" charset="0"/>
              </a:rPr>
              <a:t>版）</a:t>
            </a:r>
            <a:r>
              <a:rPr lang="en-US" altLang="zh-CN" sz="2800" b="1" dirty="0" smtClean="0">
                <a:latin typeface="Times New Roman" pitchFamily="18" charset="0"/>
              </a:rPr>
              <a:t/>
            </a:r>
            <a:br>
              <a:rPr lang="en-US" altLang="zh-CN" sz="2800" b="1" dirty="0" smtClean="0">
                <a:latin typeface="Times New Roman" pitchFamily="18" charset="0"/>
              </a:rPr>
            </a:br>
            <a:r>
              <a:rPr lang="en-US" altLang="zh-CN" sz="2400" b="1" dirty="0" smtClean="0">
                <a:solidFill>
                  <a:srgbClr val="0000FF"/>
                </a:solidFill>
                <a:effectLst>
                  <a:outerShdw blurRad="38100" dist="38100" dir="2700000" algn="tl">
                    <a:srgbClr val="000000">
                      <a:alpha val="43137"/>
                    </a:srgbClr>
                  </a:outerShdw>
                </a:effectLst>
                <a:latin typeface="Times New Roman" pitchFamily="18" charset="0"/>
              </a:rPr>
              <a:t>Assembly Language for x86 Processors ,  </a:t>
            </a:r>
            <a:r>
              <a:rPr lang="en-US" altLang="zh-CN" sz="2400" b="1" dirty="0" smtClean="0">
                <a:solidFill>
                  <a:srgbClr val="0000FF"/>
                </a:solidFill>
                <a:latin typeface="Times New Roman" pitchFamily="18" charset="0"/>
              </a:rPr>
              <a:t>7th edition</a:t>
            </a:r>
            <a:r>
              <a:rPr lang="en-US" altLang="zh-CN" sz="2400" b="1" i="1" dirty="0" smtClean="0">
                <a:solidFill>
                  <a:srgbClr val="0000FF"/>
                </a:solidFill>
                <a:latin typeface="Times New Roman" pitchFamily="18" charset="0"/>
              </a:rPr>
              <a:t/>
            </a:r>
            <a:br>
              <a:rPr lang="en-US" altLang="zh-CN" sz="2400" b="1" i="1" dirty="0" smtClean="0">
                <a:solidFill>
                  <a:srgbClr val="0000FF"/>
                </a:solidFill>
                <a:latin typeface="Times New Roman" pitchFamily="18" charset="0"/>
              </a:rPr>
            </a:br>
            <a:r>
              <a:rPr lang="en-US" altLang="zh-CN" sz="2400" b="1" dirty="0">
                <a:latin typeface="Times New Roman" pitchFamily="18" charset="0"/>
              </a:rPr>
              <a:t>[</a:t>
            </a:r>
            <a:r>
              <a:rPr lang="zh-CN" altLang="en-US" sz="2400" b="1" dirty="0">
                <a:latin typeface="Times New Roman" pitchFamily="18" charset="0"/>
              </a:rPr>
              <a:t>美</a:t>
            </a:r>
            <a:r>
              <a:rPr lang="en-US" altLang="zh-CN" sz="2400" b="1" dirty="0" smtClean="0">
                <a:latin typeface="Times New Roman" pitchFamily="18" charset="0"/>
              </a:rPr>
              <a:t>] </a:t>
            </a:r>
            <a:r>
              <a:rPr lang="en-US" altLang="zh-CN" sz="2400" b="1" i="1" dirty="0" smtClean="0">
                <a:solidFill>
                  <a:srgbClr val="008000"/>
                </a:solidFill>
                <a:latin typeface="Times New Roman" pitchFamily="18" charset="0"/>
              </a:rPr>
              <a:t>Kip R. Irvine </a:t>
            </a:r>
            <a:r>
              <a:rPr lang="zh-CN" altLang="en-US" sz="2400" b="1" dirty="0" smtClean="0">
                <a:solidFill>
                  <a:srgbClr val="006600"/>
                </a:solidFill>
                <a:latin typeface="Times New Roman" pitchFamily="18" charset="0"/>
              </a:rPr>
              <a:t>著</a:t>
            </a:r>
            <a:r>
              <a:rPr lang="zh-CN" altLang="en-US" sz="2400" b="1" dirty="0" smtClean="0">
                <a:latin typeface="Times New Roman" pitchFamily="18" charset="0"/>
              </a:rPr>
              <a:t>，</a:t>
            </a:r>
            <a:r>
              <a:rPr lang="en-US" altLang="zh-CN" sz="2400" b="1" i="1" dirty="0" smtClean="0">
                <a:solidFill>
                  <a:srgbClr val="6600FF"/>
                </a:solidFill>
                <a:latin typeface="Times New Roman" pitchFamily="18" charset="0"/>
              </a:rPr>
              <a:t>Florida International University , </a:t>
            </a:r>
            <a:r>
              <a:rPr lang="en-US" altLang="zh-CN" sz="2400" b="1" dirty="0" smtClean="0">
                <a:solidFill>
                  <a:srgbClr val="6600FF"/>
                </a:solidFill>
                <a:latin typeface="Times New Roman" pitchFamily="18" charset="0"/>
              </a:rPr>
              <a:t>2014 </a:t>
            </a:r>
            <a:br>
              <a:rPr lang="en-US" altLang="zh-CN" sz="2400" b="1" dirty="0" smtClean="0">
                <a:solidFill>
                  <a:srgbClr val="6600FF"/>
                </a:solidFill>
                <a:latin typeface="Times New Roman" pitchFamily="18" charset="0"/>
              </a:rPr>
            </a:br>
            <a:r>
              <a:rPr lang="zh-CN" altLang="en-US" sz="2400" b="1" dirty="0" smtClean="0">
                <a:latin typeface="Times New Roman" pitchFamily="18" charset="0"/>
              </a:rPr>
              <a:t>贺莲、龚奕利（武汉大学）译（</a:t>
            </a:r>
            <a:r>
              <a:rPr lang="en-US" altLang="zh-CN" sz="2400" b="1" dirty="0" smtClean="0">
                <a:latin typeface="Times New Roman" pitchFamily="18" charset="0"/>
              </a:rPr>
              <a:t>526</a:t>
            </a:r>
            <a:r>
              <a:rPr lang="zh-CN" altLang="en-US" sz="2400" b="1" dirty="0" smtClean="0">
                <a:latin typeface="Times New Roman" pitchFamily="18" charset="0"/>
              </a:rPr>
              <a:t>页）</a:t>
            </a:r>
            <a:r>
              <a:rPr lang="en-US" altLang="zh-CN" sz="2400" b="1" dirty="0" smtClean="0">
                <a:latin typeface="Times New Roman" pitchFamily="18" charset="0"/>
              </a:rPr>
              <a:t/>
            </a:r>
            <a:br>
              <a:rPr lang="en-US" altLang="zh-CN" sz="2400" b="1" dirty="0" smtClean="0">
                <a:latin typeface="Times New Roman" pitchFamily="18" charset="0"/>
              </a:rPr>
            </a:br>
            <a:r>
              <a:rPr lang="zh-CN" altLang="en-US" sz="2400" b="1" dirty="0" smtClean="0">
                <a:latin typeface="Times New Roman" pitchFamily="18" charset="0"/>
              </a:rPr>
              <a:t>机械工业出版社</a:t>
            </a:r>
            <a:endParaRPr lang="zh-CN" altLang="en-US" sz="2400" b="1" dirty="0">
              <a:latin typeface="Times New Roman" pitchFamily="18" charset="0"/>
            </a:endParaRPr>
          </a:p>
        </p:txBody>
      </p:sp>
      <p:sp>
        <p:nvSpPr>
          <p:cNvPr id="6" name="灯片编号占位符 4"/>
          <p:cNvSpPr>
            <a:spLocks noGrp="1"/>
          </p:cNvSpPr>
          <p:nvPr>
            <p:ph type="sldNum" sz="quarter" idx="11"/>
          </p:nvPr>
        </p:nvSpPr>
        <p:spPr/>
        <p:txBody>
          <a:bodyPr/>
          <a:lstStyle/>
          <a:p>
            <a:fld id="{BC6B4BDC-EAC9-4486-AE9D-9DA757005F5E}" type="slidenum">
              <a:rPr lang="zh-CN" altLang="en-US"/>
              <a:pPr/>
              <a:t>12</a:t>
            </a:fld>
            <a:endParaRPr lang="en-US" altLang="zh-CN"/>
          </a:p>
        </p:txBody>
      </p:sp>
      <p:pic>
        <p:nvPicPr>
          <p:cNvPr id="714757" name="Picture 5" descr="ED00010_"/>
          <p:cNvPicPr>
            <a:picLocks noChangeAspect="1" noChangeArrowheads="1"/>
          </p:cNvPicPr>
          <p:nvPr/>
        </p:nvPicPr>
        <p:blipFill>
          <a:blip r:embed="rId2" cstate="print"/>
          <a:srcRect/>
          <a:stretch>
            <a:fillRect/>
          </a:stretch>
        </p:blipFill>
        <p:spPr bwMode="auto">
          <a:xfrm>
            <a:off x="7596188" y="476250"/>
            <a:ext cx="1157287" cy="1295400"/>
          </a:xfrm>
          <a:prstGeom prst="rect">
            <a:avLst/>
          </a:prstGeom>
          <a:noFill/>
        </p:spPr>
      </p:pic>
      <p:sp>
        <p:nvSpPr>
          <p:cNvPr id="2" name="标题 1"/>
          <p:cNvSpPr>
            <a:spLocks noGrp="1"/>
          </p:cNvSpPr>
          <p:nvPr>
            <p:ph type="title"/>
          </p:nvPr>
        </p:nvSpPr>
        <p:spPr/>
        <p:txBody>
          <a:bodyPr/>
          <a:lstStyle/>
          <a:p>
            <a:r>
              <a:rPr lang="zh-CN" altLang="en-US" dirty="0">
                <a:ea typeface="黑体" pitchFamily="2" charset="-122"/>
              </a:rPr>
              <a:t>教材及参考资料</a:t>
            </a:r>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9" name="Rectangle 3"/>
          <p:cNvSpPr>
            <a:spLocks noGrp="1" noChangeArrowheads="1"/>
          </p:cNvSpPr>
          <p:nvPr>
            <p:ph idx="1"/>
          </p:nvPr>
        </p:nvSpPr>
        <p:spPr>
          <a:xfrm>
            <a:off x="395536" y="692696"/>
            <a:ext cx="8497639" cy="576064"/>
          </a:xfrm>
        </p:spPr>
        <p:txBody>
          <a:bodyPr/>
          <a:lstStyle/>
          <a:p>
            <a:pPr marL="444500" indent="-444500">
              <a:lnSpc>
                <a:spcPct val="110000"/>
              </a:lnSpc>
              <a:buFont typeface="Wingdings" pitchFamily="2" charset="2"/>
              <a:buNone/>
            </a:pPr>
            <a:r>
              <a:rPr lang="zh-CN" altLang="en-US" sz="2800" b="1" dirty="0" smtClean="0">
                <a:latin typeface="Times New Roman" pitchFamily="18" charset="0"/>
              </a:rPr>
              <a:t>参考书：</a:t>
            </a:r>
            <a:endParaRPr lang="zh-CN" altLang="en-US" sz="2800" b="1" dirty="0">
              <a:latin typeface="Times New Roman" pitchFamily="18" charset="0"/>
            </a:endParaRPr>
          </a:p>
        </p:txBody>
      </p:sp>
      <p:sp>
        <p:nvSpPr>
          <p:cNvPr id="8" name="灯片编号占位符 4"/>
          <p:cNvSpPr>
            <a:spLocks noGrp="1"/>
          </p:cNvSpPr>
          <p:nvPr>
            <p:ph type="sldNum" sz="quarter" idx="11"/>
          </p:nvPr>
        </p:nvSpPr>
        <p:spPr/>
        <p:txBody>
          <a:bodyPr/>
          <a:lstStyle/>
          <a:p>
            <a:fld id="{0B37A968-82E9-4F63-8B30-09B767F9EEB7}" type="slidenum">
              <a:rPr lang="zh-CN" altLang="en-US"/>
              <a:pPr/>
              <a:t>13</a:t>
            </a:fld>
            <a:endParaRPr lang="en-US" altLang="zh-CN"/>
          </a:p>
        </p:txBody>
      </p:sp>
      <p:pic>
        <p:nvPicPr>
          <p:cNvPr id="712705" name="Picture 1"/>
          <p:cNvPicPr>
            <a:picLocks noChangeAspect="1" noChangeArrowheads="1"/>
          </p:cNvPicPr>
          <p:nvPr/>
        </p:nvPicPr>
        <p:blipFill>
          <a:blip r:embed="rId2" cstate="print"/>
          <a:srcRect/>
          <a:stretch>
            <a:fillRect/>
          </a:stretch>
        </p:blipFill>
        <p:spPr bwMode="auto">
          <a:xfrm>
            <a:off x="503404" y="1268760"/>
            <a:ext cx="3810000" cy="5343525"/>
          </a:xfrm>
          <a:prstGeom prst="rect">
            <a:avLst/>
          </a:prstGeom>
          <a:ln>
            <a:noFill/>
          </a:ln>
          <a:effectLst>
            <a:outerShdw blurRad="292100" dist="139700" dir="2700000" algn="tl" rotWithShape="0">
              <a:srgbClr val="333333">
                <a:alpha val="65000"/>
              </a:srgbClr>
            </a:outerShdw>
          </a:effectLst>
        </p:spPr>
      </p:pic>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4644008" y="55278"/>
            <a:ext cx="4499992" cy="6802722"/>
          </a:xfrm>
          <a:prstGeom prst="rect">
            <a:avLst/>
          </a:prstGeom>
        </p:spPr>
      </p:pic>
      <p:sp>
        <p:nvSpPr>
          <p:cNvPr id="3" name="标题 2"/>
          <p:cNvSpPr>
            <a:spLocks noGrp="1"/>
          </p:cNvSpPr>
          <p:nvPr>
            <p:ph type="title"/>
          </p:nvPr>
        </p:nvSpPr>
        <p:spPr/>
        <p:txBody>
          <a:bodyPr/>
          <a:lstStyle/>
          <a:p>
            <a:r>
              <a:rPr lang="zh-CN" altLang="en-US" dirty="0">
                <a:ea typeface="黑体" pitchFamily="2" charset="-122"/>
              </a:rPr>
              <a:t>教材及参考资料</a:t>
            </a:r>
            <a:endParaRPr lang="zh-CN" altLang="en-US" dirty="0"/>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Rectangle 4"/>
          <p:cNvSpPr>
            <a:spLocks noGrp="1" noChangeArrowheads="1"/>
          </p:cNvSpPr>
          <p:nvPr>
            <p:ph idx="1"/>
          </p:nvPr>
        </p:nvSpPr>
        <p:spPr>
          <a:xfrm>
            <a:off x="323850" y="908050"/>
            <a:ext cx="8712646" cy="5832475"/>
          </a:xfrm>
        </p:spPr>
        <p:txBody>
          <a:bodyPr/>
          <a:lstStyle/>
          <a:p>
            <a:pPr marL="444500" indent="-444500">
              <a:lnSpc>
                <a:spcPct val="110000"/>
              </a:lnSpc>
              <a:buFont typeface="Wingdings" pitchFamily="2" charset="2"/>
              <a:buNone/>
            </a:pPr>
            <a:r>
              <a:rPr lang="zh-CN" altLang="en-US" sz="2800" b="1" dirty="0">
                <a:latin typeface="Times New Roman" pitchFamily="18" charset="0"/>
              </a:rPr>
              <a:t>进一步阅读：</a:t>
            </a:r>
          </a:p>
          <a:p>
            <a:pPr marL="355600" indent="-355600">
              <a:lnSpc>
                <a:spcPct val="110000"/>
              </a:lnSpc>
              <a:buSzTx/>
              <a:buNone/>
            </a:pPr>
            <a:r>
              <a:rPr lang="en-US" altLang="zh-CN" sz="2800" b="1" dirty="0" smtClean="0">
                <a:solidFill>
                  <a:srgbClr val="000099"/>
                </a:solidFill>
                <a:latin typeface="Times New Roman" pitchFamily="18" charset="0"/>
              </a:rPr>
              <a:t>1.</a:t>
            </a:r>
            <a:r>
              <a:rPr lang="en-US" altLang="zh-CN" sz="2800" b="1" dirty="0" smtClean="0">
                <a:solidFill>
                  <a:srgbClr val="CC0000"/>
                </a:solidFill>
                <a:latin typeface="Times New Roman" pitchFamily="18" charset="0"/>
              </a:rPr>
              <a:t>《</a:t>
            </a:r>
            <a:r>
              <a:rPr lang="zh-CN" altLang="en-US" sz="2800" b="1" dirty="0">
                <a:solidFill>
                  <a:srgbClr val="CC0000"/>
                </a:solidFill>
                <a:latin typeface="Times New Roman" pitchFamily="18" charset="0"/>
              </a:rPr>
              <a:t>英特尔</a:t>
            </a:r>
            <a:r>
              <a:rPr lang="en-US" altLang="zh-CN" sz="2800" b="1" baseline="30000" dirty="0">
                <a:solidFill>
                  <a:srgbClr val="CC0000"/>
                </a:solidFill>
                <a:latin typeface="Times New Roman" pitchFamily="18" charset="0"/>
              </a:rPr>
              <a:t>®</a:t>
            </a:r>
            <a:r>
              <a:rPr lang="en-US" altLang="zh-CN" sz="2800" b="1" dirty="0">
                <a:solidFill>
                  <a:srgbClr val="CC0000"/>
                </a:solidFill>
                <a:latin typeface="Times New Roman" pitchFamily="18" charset="0"/>
              </a:rPr>
              <a:t> 64 </a:t>
            </a:r>
            <a:r>
              <a:rPr lang="zh-CN" altLang="en-US" sz="2800" b="1" dirty="0">
                <a:solidFill>
                  <a:srgbClr val="CC0000"/>
                </a:solidFill>
                <a:latin typeface="Times New Roman" pitchFamily="18" charset="0"/>
              </a:rPr>
              <a:t>和 </a:t>
            </a:r>
            <a:r>
              <a:rPr lang="en-US" altLang="zh-CN" sz="2800" b="1" dirty="0">
                <a:solidFill>
                  <a:srgbClr val="CC0000"/>
                </a:solidFill>
                <a:latin typeface="Times New Roman" pitchFamily="18" charset="0"/>
              </a:rPr>
              <a:t>IA-32 </a:t>
            </a:r>
            <a:r>
              <a:rPr lang="zh-CN" altLang="en-US" sz="2800" b="1" dirty="0">
                <a:solidFill>
                  <a:srgbClr val="CC0000"/>
                </a:solidFill>
                <a:latin typeface="Times New Roman" pitchFamily="18" charset="0"/>
              </a:rPr>
              <a:t>架构软件开发人员手册</a:t>
            </a:r>
            <a:r>
              <a:rPr lang="en-US" altLang="zh-CN" sz="2800" b="1" dirty="0" smtClean="0">
                <a:solidFill>
                  <a:srgbClr val="CC0000"/>
                </a:solidFill>
                <a:latin typeface="Times New Roman" pitchFamily="18" charset="0"/>
              </a:rPr>
              <a:t>》</a:t>
            </a:r>
            <a:br>
              <a:rPr lang="en-US" altLang="zh-CN" sz="2800" b="1" dirty="0" smtClean="0">
                <a:solidFill>
                  <a:srgbClr val="CC0000"/>
                </a:solidFill>
                <a:latin typeface="Times New Roman" pitchFamily="18" charset="0"/>
              </a:rPr>
            </a:br>
            <a:r>
              <a:rPr lang="en-US" altLang="zh-CN" sz="2800" b="1" dirty="0" smtClean="0">
                <a:solidFill>
                  <a:srgbClr val="CC0000"/>
                </a:solidFill>
                <a:latin typeface="Times New Roman" pitchFamily="18" charset="0"/>
              </a:rPr>
              <a:t>Intel</a:t>
            </a:r>
            <a:r>
              <a:rPr lang="en-US" altLang="zh-CN" sz="2800" b="1" baseline="30000" dirty="0" smtClean="0">
                <a:solidFill>
                  <a:srgbClr val="CC0000"/>
                </a:solidFill>
                <a:latin typeface="Times New Roman" pitchFamily="18" charset="0"/>
              </a:rPr>
              <a:t>®</a:t>
            </a:r>
            <a:r>
              <a:rPr lang="en-US" altLang="zh-CN" sz="2800" b="1" dirty="0" smtClean="0">
                <a:solidFill>
                  <a:srgbClr val="CC0000"/>
                </a:solidFill>
                <a:latin typeface="Times New Roman" pitchFamily="18" charset="0"/>
              </a:rPr>
              <a:t> 64 and IA-32 Architectures Software Developer Manuals</a:t>
            </a:r>
            <a:r>
              <a:rPr lang="zh-CN" altLang="en-US" sz="2800" b="1" dirty="0">
                <a:latin typeface="Times New Roman" pitchFamily="18" charset="0"/>
              </a:rPr>
              <a:t/>
            </a:r>
            <a:br>
              <a:rPr lang="zh-CN" altLang="en-US" sz="2800" b="1" dirty="0">
                <a:latin typeface="Times New Roman" pitchFamily="18" charset="0"/>
              </a:rPr>
            </a:br>
            <a:r>
              <a:rPr lang="en-US" altLang="zh-CN" sz="2800" b="1" dirty="0" smtClean="0">
                <a:latin typeface="Times New Roman" pitchFamily="18" charset="0"/>
              </a:rPr>
              <a:t>Intel </a:t>
            </a:r>
            <a:r>
              <a:rPr lang="zh-CN" altLang="en-US" sz="2800" b="1" dirty="0" smtClean="0">
                <a:latin typeface="Times New Roman" pitchFamily="18" charset="0"/>
              </a:rPr>
              <a:t>公司</a:t>
            </a:r>
            <a:r>
              <a:rPr lang="en-US" altLang="zh-CN" sz="2800" b="1" dirty="0" smtClean="0">
                <a:latin typeface="Times New Roman" pitchFamily="18" charset="0"/>
              </a:rPr>
              <a:t/>
            </a:r>
            <a:br>
              <a:rPr lang="en-US" altLang="zh-CN" sz="2800" b="1" dirty="0" smtClean="0">
                <a:latin typeface="Times New Roman" pitchFamily="18" charset="0"/>
              </a:rPr>
            </a:br>
            <a:r>
              <a:rPr lang="zh-CN" altLang="en-US" sz="2800" b="1" dirty="0" smtClean="0">
                <a:latin typeface="Times New Roman" pitchFamily="18" charset="0"/>
              </a:rPr>
              <a:t>下载网址：</a:t>
            </a:r>
            <a:r>
              <a:rPr lang="en-US" altLang="zh-CN" sz="2800" b="1" dirty="0" smtClean="0">
                <a:latin typeface="Times New Roman" pitchFamily="18" charset="0"/>
              </a:rPr>
              <a:t/>
            </a:r>
            <a:br>
              <a:rPr lang="en-US" altLang="zh-CN" sz="2800" b="1" dirty="0" smtClean="0">
                <a:latin typeface="Times New Roman" pitchFamily="18" charset="0"/>
              </a:rPr>
            </a:br>
            <a:r>
              <a:rPr lang="en-US" altLang="zh-CN" dirty="0" smtClean="0">
                <a:solidFill>
                  <a:srgbClr val="0000FF"/>
                </a:solidFill>
                <a:latin typeface="Times New Roman" pitchFamily="18" charset="0"/>
              </a:rPr>
              <a:t>https</a:t>
            </a:r>
            <a:r>
              <a:rPr lang="en-US" altLang="zh-CN" dirty="0">
                <a:solidFill>
                  <a:srgbClr val="0000FF"/>
                </a:solidFill>
                <a:latin typeface="Times New Roman" pitchFamily="18" charset="0"/>
              </a:rPr>
              <a:t>://software.intel.com/en-us/articles/intel-sdm</a:t>
            </a:r>
            <a:r>
              <a:rPr lang="en-US" altLang="zh-CN" sz="2800" b="1" dirty="0" smtClean="0">
                <a:solidFill>
                  <a:srgbClr val="0000FF"/>
                </a:solidFill>
                <a:latin typeface="Times New Roman" pitchFamily="18" charset="0"/>
              </a:rPr>
              <a:t/>
            </a:r>
            <a:br>
              <a:rPr lang="en-US" altLang="zh-CN" sz="2800" b="1" dirty="0" smtClean="0">
                <a:solidFill>
                  <a:srgbClr val="0000FF"/>
                </a:solidFill>
                <a:latin typeface="Times New Roman" pitchFamily="18" charset="0"/>
              </a:rPr>
            </a:br>
            <a:r>
              <a:rPr lang="en-US" altLang="zh-CN" sz="2800" b="1" dirty="0" smtClean="0">
                <a:solidFill>
                  <a:srgbClr val="0000FF"/>
                </a:solidFill>
                <a:latin typeface="Times New Roman" pitchFamily="18" charset="0"/>
              </a:rPr>
              <a:t/>
            </a:r>
            <a:br>
              <a:rPr lang="en-US" altLang="zh-CN" sz="2800" b="1" dirty="0" smtClean="0">
                <a:solidFill>
                  <a:srgbClr val="0000FF"/>
                </a:solidFill>
                <a:latin typeface="Times New Roman" pitchFamily="18" charset="0"/>
              </a:rPr>
            </a:br>
            <a:r>
              <a:rPr lang="en-US" altLang="zh-CN" sz="2800" b="1" dirty="0" smtClean="0">
                <a:solidFill>
                  <a:srgbClr val="008000"/>
                </a:solidFill>
                <a:latin typeface="Times New Roman" pitchFamily="18" charset="0"/>
              </a:rPr>
              <a:t>pdf </a:t>
            </a:r>
            <a:r>
              <a:rPr lang="zh-CN" altLang="en-US" sz="2800" b="1" dirty="0" smtClean="0">
                <a:solidFill>
                  <a:srgbClr val="008000"/>
                </a:solidFill>
                <a:latin typeface="Times New Roman" pitchFamily="18" charset="0"/>
              </a:rPr>
              <a:t>文档，卷</a:t>
            </a:r>
            <a:r>
              <a:rPr lang="en-US" altLang="zh-CN" sz="2800" b="1" dirty="0" smtClean="0">
                <a:solidFill>
                  <a:srgbClr val="008000"/>
                </a:solidFill>
                <a:latin typeface="Times New Roman" pitchFamily="18" charset="0"/>
              </a:rPr>
              <a:t>1</a:t>
            </a:r>
            <a:r>
              <a:rPr lang="zh-CN" altLang="en-US" sz="2800" b="1" dirty="0" smtClean="0">
                <a:solidFill>
                  <a:srgbClr val="008000"/>
                </a:solidFill>
                <a:latin typeface="Times New Roman" pitchFamily="18" charset="0"/>
              </a:rPr>
              <a:t>：基本体系结构；卷</a:t>
            </a:r>
            <a:r>
              <a:rPr lang="en-US" altLang="zh-CN" sz="2800" b="1" dirty="0" smtClean="0">
                <a:solidFill>
                  <a:srgbClr val="008000"/>
                </a:solidFill>
                <a:latin typeface="Times New Roman" pitchFamily="18" charset="0"/>
              </a:rPr>
              <a:t>2</a:t>
            </a:r>
            <a:r>
              <a:rPr lang="zh-CN" altLang="en-US" sz="2800" b="1" dirty="0" smtClean="0">
                <a:solidFill>
                  <a:srgbClr val="008000"/>
                </a:solidFill>
                <a:latin typeface="Times New Roman" pitchFamily="18" charset="0"/>
              </a:rPr>
              <a:t>：指令集；</a:t>
            </a:r>
            <a:r>
              <a:rPr lang="en-US" altLang="zh-CN" sz="2800" b="1" dirty="0" smtClean="0">
                <a:solidFill>
                  <a:srgbClr val="008000"/>
                </a:solidFill>
                <a:latin typeface="Times New Roman" pitchFamily="18" charset="0"/>
              </a:rPr>
              <a:t/>
            </a:r>
            <a:br>
              <a:rPr lang="en-US" altLang="zh-CN" sz="2800" b="1" dirty="0" smtClean="0">
                <a:solidFill>
                  <a:srgbClr val="008000"/>
                </a:solidFill>
                <a:latin typeface="Times New Roman" pitchFamily="18" charset="0"/>
              </a:rPr>
            </a:br>
            <a:r>
              <a:rPr lang="zh-CN" altLang="en-US" sz="2800" b="1" dirty="0" smtClean="0">
                <a:solidFill>
                  <a:srgbClr val="008000"/>
                </a:solidFill>
                <a:latin typeface="Times New Roman" pitchFamily="18" charset="0"/>
              </a:rPr>
              <a:t>卷</a:t>
            </a:r>
            <a:r>
              <a:rPr lang="en-US" altLang="zh-CN" sz="2800" b="1" dirty="0" smtClean="0">
                <a:solidFill>
                  <a:srgbClr val="008000"/>
                </a:solidFill>
                <a:latin typeface="Times New Roman" pitchFamily="18" charset="0"/>
              </a:rPr>
              <a:t>3</a:t>
            </a:r>
            <a:r>
              <a:rPr lang="zh-CN" altLang="en-US" sz="2800" b="1" dirty="0" smtClean="0">
                <a:solidFill>
                  <a:srgbClr val="008000"/>
                </a:solidFill>
                <a:latin typeface="Times New Roman" pitchFamily="18" charset="0"/>
              </a:rPr>
              <a:t>：系统编程指南；卷</a:t>
            </a:r>
            <a:r>
              <a:rPr lang="en-US" altLang="zh-CN" sz="2800" b="1" dirty="0" smtClean="0">
                <a:solidFill>
                  <a:srgbClr val="008000"/>
                </a:solidFill>
                <a:latin typeface="Times New Roman" pitchFamily="18" charset="0"/>
              </a:rPr>
              <a:t>4</a:t>
            </a:r>
            <a:r>
              <a:rPr lang="zh-CN" altLang="en-US" sz="2800" b="1" dirty="0" smtClean="0">
                <a:solidFill>
                  <a:srgbClr val="008000"/>
                </a:solidFill>
                <a:latin typeface="Times New Roman" pitchFamily="18" charset="0"/>
              </a:rPr>
              <a:t>：</a:t>
            </a:r>
            <a:r>
              <a:rPr lang="en-US" altLang="zh-CN" dirty="0" smtClean="0">
                <a:solidFill>
                  <a:srgbClr val="008000"/>
                </a:solidFill>
                <a:latin typeface="Times New Roman" pitchFamily="18" charset="0"/>
              </a:rPr>
              <a:t>Model-Specific Register</a:t>
            </a:r>
            <a:r>
              <a:rPr lang="zh-CN" altLang="en-US" dirty="0" smtClean="0">
                <a:solidFill>
                  <a:srgbClr val="008000"/>
                </a:solidFill>
                <a:latin typeface="Times New Roman" pitchFamily="18" charset="0"/>
              </a:rPr>
              <a:t>。</a:t>
            </a:r>
            <a:r>
              <a:rPr lang="en-US" altLang="zh-CN" sz="2800" b="1" dirty="0" smtClean="0">
                <a:solidFill>
                  <a:srgbClr val="008000"/>
                </a:solidFill>
                <a:latin typeface="Times New Roman" pitchFamily="18" charset="0"/>
              </a:rPr>
              <a:t>2017.7 </a:t>
            </a:r>
            <a:r>
              <a:rPr lang="zh-CN" altLang="en-US" sz="2800" b="1" dirty="0" smtClean="0">
                <a:solidFill>
                  <a:srgbClr val="008000"/>
                </a:solidFill>
                <a:latin typeface="Times New Roman" pitchFamily="18" charset="0"/>
              </a:rPr>
              <a:t>版本，共</a:t>
            </a:r>
            <a:r>
              <a:rPr lang="en-US" altLang="zh-CN" sz="2800" b="1" dirty="0" smtClean="0">
                <a:solidFill>
                  <a:srgbClr val="008000"/>
                </a:solidFill>
                <a:latin typeface="Times New Roman" pitchFamily="18" charset="0"/>
              </a:rPr>
              <a:t>4744</a:t>
            </a:r>
            <a:r>
              <a:rPr lang="zh-CN" altLang="en-US" sz="2800" b="1" dirty="0" smtClean="0">
                <a:solidFill>
                  <a:srgbClr val="008000"/>
                </a:solidFill>
                <a:latin typeface="Times New Roman" pitchFamily="18" charset="0"/>
              </a:rPr>
              <a:t>页。</a:t>
            </a:r>
            <a:endParaRPr lang="zh-CN" altLang="en-US" sz="2800" b="1" dirty="0">
              <a:solidFill>
                <a:srgbClr val="008000"/>
              </a:solidFill>
              <a:latin typeface="Times New Roman" pitchFamily="18" charset="0"/>
            </a:endParaRPr>
          </a:p>
        </p:txBody>
      </p:sp>
      <p:sp>
        <p:nvSpPr>
          <p:cNvPr id="6" name="灯片编号占位符 4"/>
          <p:cNvSpPr>
            <a:spLocks noGrp="1"/>
          </p:cNvSpPr>
          <p:nvPr>
            <p:ph type="sldNum" sz="quarter" idx="11"/>
          </p:nvPr>
        </p:nvSpPr>
        <p:spPr/>
        <p:txBody>
          <a:bodyPr/>
          <a:lstStyle/>
          <a:p>
            <a:fld id="{BC6B4BDC-EAC9-4486-AE9D-9DA757005F5E}" type="slidenum">
              <a:rPr lang="zh-CN" altLang="en-US"/>
              <a:pPr/>
              <a:t>14</a:t>
            </a:fld>
            <a:endParaRPr lang="en-US" altLang="zh-CN"/>
          </a:p>
        </p:txBody>
      </p:sp>
      <p:sp>
        <p:nvSpPr>
          <p:cNvPr id="2" name="标题 1"/>
          <p:cNvSpPr>
            <a:spLocks noGrp="1"/>
          </p:cNvSpPr>
          <p:nvPr>
            <p:ph type="title"/>
          </p:nvPr>
        </p:nvSpPr>
        <p:spPr/>
        <p:txBody>
          <a:bodyPr/>
          <a:lstStyle/>
          <a:p>
            <a:r>
              <a:rPr lang="zh-CN" altLang="en-US" dirty="0">
                <a:ea typeface="黑体" pitchFamily="2" charset="-122"/>
              </a:rPr>
              <a:t>教材及参考资料</a:t>
            </a:r>
            <a:endParaRPr lang="zh-CN" altLang="en-US" dirty="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Rectangle 4"/>
          <p:cNvSpPr>
            <a:spLocks noGrp="1" noChangeArrowheads="1"/>
          </p:cNvSpPr>
          <p:nvPr>
            <p:ph idx="1"/>
          </p:nvPr>
        </p:nvSpPr>
        <p:spPr>
          <a:xfrm>
            <a:off x="323850" y="908051"/>
            <a:ext cx="8280598" cy="2088902"/>
          </a:xfrm>
        </p:spPr>
        <p:txBody>
          <a:bodyPr/>
          <a:lstStyle/>
          <a:p>
            <a:pPr marL="444500" indent="-444500">
              <a:lnSpc>
                <a:spcPct val="110000"/>
              </a:lnSpc>
              <a:buFont typeface="Wingdings" pitchFamily="2" charset="2"/>
              <a:buNone/>
            </a:pPr>
            <a:r>
              <a:rPr lang="zh-CN" altLang="en-US" sz="2800" b="1" dirty="0">
                <a:latin typeface="Times New Roman" pitchFamily="18" charset="0"/>
              </a:rPr>
              <a:t>进一步阅读：</a:t>
            </a:r>
          </a:p>
          <a:p>
            <a:pPr marL="355600" indent="-355600">
              <a:lnSpc>
                <a:spcPct val="110000"/>
              </a:lnSpc>
              <a:buSzTx/>
              <a:buNone/>
            </a:pPr>
            <a:r>
              <a:rPr lang="en-US" altLang="zh-CN" sz="2800" b="1" dirty="0" smtClean="0">
                <a:solidFill>
                  <a:srgbClr val="000099"/>
                </a:solidFill>
                <a:latin typeface="Times New Roman" pitchFamily="18" charset="0"/>
              </a:rPr>
              <a:t>1.</a:t>
            </a:r>
            <a:r>
              <a:rPr lang="en-US" altLang="zh-CN" sz="2800" b="1" dirty="0" smtClean="0">
                <a:solidFill>
                  <a:srgbClr val="CC0000"/>
                </a:solidFill>
                <a:latin typeface="Times New Roman" pitchFamily="18" charset="0"/>
              </a:rPr>
              <a:t>《</a:t>
            </a:r>
            <a:r>
              <a:rPr lang="zh-CN" altLang="en-US" sz="2800" b="1" dirty="0">
                <a:solidFill>
                  <a:srgbClr val="CC0000"/>
                </a:solidFill>
                <a:latin typeface="Times New Roman" pitchFamily="18" charset="0"/>
              </a:rPr>
              <a:t>英特尔</a:t>
            </a:r>
            <a:r>
              <a:rPr lang="en-US" altLang="zh-CN" sz="2800" b="1" baseline="30000" dirty="0">
                <a:solidFill>
                  <a:srgbClr val="CC0000"/>
                </a:solidFill>
                <a:latin typeface="Times New Roman" pitchFamily="18" charset="0"/>
              </a:rPr>
              <a:t>®</a:t>
            </a:r>
            <a:r>
              <a:rPr lang="en-US" altLang="zh-CN" sz="2800" b="1" dirty="0">
                <a:solidFill>
                  <a:srgbClr val="CC0000"/>
                </a:solidFill>
                <a:latin typeface="Times New Roman" pitchFamily="18" charset="0"/>
              </a:rPr>
              <a:t> 64 </a:t>
            </a:r>
            <a:r>
              <a:rPr lang="zh-CN" altLang="en-US" sz="2800" b="1" dirty="0">
                <a:solidFill>
                  <a:srgbClr val="CC0000"/>
                </a:solidFill>
                <a:latin typeface="Times New Roman" pitchFamily="18" charset="0"/>
              </a:rPr>
              <a:t>和 </a:t>
            </a:r>
            <a:r>
              <a:rPr lang="en-US" altLang="zh-CN" sz="2800" b="1" dirty="0">
                <a:solidFill>
                  <a:srgbClr val="CC0000"/>
                </a:solidFill>
                <a:latin typeface="Times New Roman" pitchFamily="18" charset="0"/>
              </a:rPr>
              <a:t>IA-32 </a:t>
            </a:r>
            <a:r>
              <a:rPr lang="zh-CN" altLang="en-US" sz="2800" b="1" dirty="0">
                <a:solidFill>
                  <a:srgbClr val="CC0000"/>
                </a:solidFill>
                <a:latin typeface="Times New Roman" pitchFamily="18" charset="0"/>
              </a:rPr>
              <a:t>架构软件开发人员手册</a:t>
            </a:r>
            <a:r>
              <a:rPr lang="en-US" altLang="zh-CN" sz="2800" b="1" dirty="0" smtClean="0">
                <a:solidFill>
                  <a:srgbClr val="CC0000"/>
                </a:solidFill>
                <a:latin typeface="Times New Roman" pitchFamily="18" charset="0"/>
              </a:rPr>
              <a:t>》</a:t>
            </a:r>
            <a:br>
              <a:rPr lang="en-US" altLang="zh-CN" sz="2800" b="1" dirty="0" smtClean="0">
                <a:solidFill>
                  <a:srgbClr val="CC0000"/>
                </a:solidFill>
                <a:latin typeface="Times New Roman" pitchFamily="18" charset="0"/>
              </a:rPr>
            </a:br>
            <a:r>
              <a:rPr lang="en-US" altLang="zh-CN" sz="2800" b="1" dirty="0" smtClean="0">
                <a:solidFill>
                  <a:srgbClr val="CC0000"/>
                </a:solidFill>
                <a:latin typeface="Times New Roman" pitchFamily="18" charset="0"/>
              </a:rPr>
              <a:t>Intel</a:t>
            </a:r>
            <a:r>
              <a:rPr lang="en-US" altLang="zh-CN" sz="2800" b="1" baseline="30000" dirty="0" smtClean="0">
                <a:solidFill>
                  <a:srgbClr val="CC0000"/>
                </a:solidFill>
                <a:latin typeface="Times New Roman" pitchFamily="18" charset="0"/>
              </a:rPr>
              <a:t>®</a:t>
            </a:r>
            <a:r>
              <a:rPr lang="en-US" altLang="zh-CN" sz="2800" b="1" dirty="0" smtClean="0">
                <a:solidFill>
                  <a:srgbClr val="CC0000"/>
                </a:solidFill>
                <a:latin typeface="Times New Roman" pitchFamily="18" charset="0"/>
              </a:rPr>
              <a:t> 64 and IA-32 Architectures Software Developer Manuals</a:t>
            </a:r>
            <a:endParaRPr lang="zh-CN" altLang="en-US" sz="2800" b="1" dirty="0">
              <a:solidFill>
                <a:srgbClr val="008000"/>
              </a:solidFill>
              <a:latin typeface="Times New Roman" pitchFamily="18" charset="0"/>
            </a:endParaRPr>
          </a:p>
        </p:txBody>
      </p:sp>
      <p:sp>
        <p:nvSpPr>
          <p:cNvPr id="6" name="灯片编号占位符 4"/>
          <p:cNvSpPr>
            <a:spLocks noGrp="1"/>
          </p:cNvSpPr>
          <p:nvPr>
            <p:ph type="sldNum" sz="quarter" idx="11"/>
          </p:nvPr>
        </p:nvSpPr>
        <p:spPr/>
        <p:txBody>
          <a:bodyPr/>
          <a:lstStyle/>
          <a:p>
            <a:fld id="{BC6B4BDC-EAC9-4486-AE9D-9DA757005F5E}" type="slidenum">
              <a:rPr lang="zh-CN" altLang="en-US"/>
              <a:pPr/>
              <a:t>15</a:t>
            </a:fld>
            <a:endParaRPr lang="en-US" altLang="zh-CN"/>
          </a:p>
        </p:txBody>
      </p:sp>
      <p:sp>
        <p:nvSpPr>
          <p:cNvPr id="2" name="标题 1"/>
          <p:cNvSpPr>
            <a:spLocks noGrp="1"/>
          </p:cNvSpPr>
          <p:nvPr>
            <p:ph type="title"/>
          </p:nvPr>
        </p:nvSpPr>
        <p:spPr/>
        <p:txBody>
          <a:bodyPr/>
          <a:lstStyle/>
          <a:p>
            <a:r>
              <a:rPr lang="zh-CN" altLang="en-US" dirty="0">
                <a:ea typeface="黑体" pitchFamily="2" charset="-122"/>
              </a:rPr>
              <a:t>教材及参考资料</a:t>
            </a:r>
            <a:endParaRPr lang="zh-CN" altLang="en-US" dirty="0"/>
          </a:p>
        </p:txBody>
      </p:sp>
      <p:pic>
        <p:nvPicPr>
          <p:cNvPr id="3" name="图片 2"/>
          <p:cNvPicPr>
            <a:picLocks noChangeAspect="1"/>
          </p:cNvPicPr>
          <p:nvPr/>
        </p:nvPicPr>
        <p:blipFill>
          <a:blip r:embed="rId3"/>
          <a:stretch>
            <a:fillRect/>
          </a:stretch>
        </p:blipFill>
        <p:spPr>
          <a:xfrm>
            <a:off x="153634" y="3149593"/>
            <a:ext cx="8825976" cy="2664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591501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Rectangle 4"/>
          <p:cNvSpPr>
            <a:spLocks noGrp="1" noChangeArrowheads="1"/>
          </p:cNvSpPr>
          <p:nvPr>
            <p:ph idx="1"/>
          </p:nvPr>
        </p:nvSpPr>
        <p:spPr>
          <a:xfrm>
            <a:off x="323850" y="908050"/>
            <a:ext cx="3528070" cy="5832475"/>
          </a:xfrm>
        </p:spPr>
        <p:txBody>
          <a:bodyPr/>
          <a:lstStyle/>
          <a:p>
            <a:pPr marL="444500" indent="-444500">
              <a:lnSpc>
                <a:spcPct val="110000"/>
              </a:lnSpc>
              <a:buFont typeface="Wingdings" pitchFamily="2" charset="2"/>
              <a:buNone/>
            </a:pPr>
            <a:r>
              <a:rPr lang="zh-CN" altLang="en-US" sz="2800" b="1" dirty="0">
                <a:latin typeface="Times New Roman" pitchFamily="18" charset="0"/>
              </a:rPr>
              <a:t>进一步阅读：</a:t>
            </a:r>
          </a:p>
          <a:p>
            <a:pPr marL="355600" indent="-355600">
              <a:lnSpc>
                <a:spcPct val="110000"/>
              </a:lnSpc>
              <a:buSzTx/>
              <a:buNone/>
            </a:pPr>
            <a:r>
              <a:rPr lang="en-US" altLang="zh-CN" sz="2800" b="1" smtClean="0">
                <a:solidFill>
                  <a:srgbClr val="000099"/>
                </a:solidFill>
                <a:latin typeface="Times New Roman" pitchFamily="18" charset="0"/>
              </a:rPr>
              <a:t>2.</a:t>
            </a:r>
            <a:r>
              <a:rPr lang="en-US" altLang="zh-CN" sz="2800" b="1" smtClean="0">
                <a:solidFill>
                  <a:srgbClr val="CC0000"/>
                </a:solidFill>
                <a:latin typeface="Times New Roman" pitchFamily="18" charset="0"/>
              </a:rPr>
              <a:t>《x86/x64</a:t>
            </a:r>
            <a:r>
              <a:rPr lang="zh-CN" altLang="en-US" sz="2800" b="1" smtClean="0">
                <a:solidFill>
                  <a:srgbClr val="CC0000"/>
                </a:solidFill>
                <a:latin typeface="Times New Roman" pitchFamily="18" charset="0"/>
              </a:rPr>
              <a:t>体系</a:t>
            </a:r>
            <a:r>
              <a:rPr lang="en-US" altLang="zh-CN" sz="2800" b="1" smtClean="0">
                <a:solidFill>
                  <a:srgbClr val="CC0000"/>
                </a:solidFill>
                <a:latin typeface="Times New Roman" pitchFamily="18" charset="0"/>
              </a:rPr>
              <a:t/>
            </a:r>
            <a:br>
              <a:rPr lang="en-US" altLang="zh-CN" sz="2800" b="1" smtClean="0">
                <a:solidFill>
                  <a:srgbClr val="CC0000"/>
                </a:solidFill>
                <a:latin typeface="Times New Roman" pitchFamily="18" charset="0"/>
              </a:rPr>
            </a:br>
            <a:r>
              <a:rPr lang="zh-CN" altLang="en-US" sz="2800" b="1" smtClean="0">
                <a:solidFill>
                  <a:srgbClr val="CC0000"/>
                </a:solidFill>
                <a:latin typeface="Times New Roman" pitchFamily="18" charset="0"/>
              </a:rPr>
              <a:t>探索及编程</a:t>
            </a:r>
            <a:r>
              <a:rPr lang="en-US" altLang="zh-CN" sz="2800" b="1" smtClean="0">
                <a:solidFill>
                  <a:srgbClr val="CC0000"/>
                </a:solidFill>
                <a:latin typeface="Times New Roman" pitchFamily="18" charset="0"/>
              </a:rPr>
              <a:t>》</a:t>
            </a:r>
            <a:r>
              <a:rPr lang="zh-CN" altLang="en-US" sz="2800" b="1">
                <a:latin typeface="Times New Roman" pitchFamily="18" charset="0"/>
              </a:rPr>
              <a:t/>
            </a:r>
            <a:br>
              <a:rPr lang="zh-CN" altLang="en-US" sz="2800" b="1">
                <a:latin typeface="Times New Roman" pitchFamily="18" charset="0"/>
              </a:rPr>
            </a:br>
            <a:r>
              <a:rPr lang="zh-CN" altLang="en-US" sz="2800" b="1" smtClean="0">
                <a:latin typeface="Times New Roman" pitchFamily="18" charset="0"/>
              </a:rPr>
              <a:t>邓志 著</a:t>
            </a:r>
            <a:r>
              <a:rPr lang="en-US" altLang="zh-CN" sz="2800" b="1" smtClean="0">
                <a:latin typeface="Times New Roman" pitchFamily="18" charset="0"/>
              </a:rPr>
              <a:t/>
            </a:r>
            <a:br>
              <a:rPr lang="en-US" altLang="zh-CN" sz="2800" b="1" smtClean="0">
                <a:latin typeface="Times New Roman" pitchFamily="18" charset="0"/>
              </a:rPr>
            </a:br>
            <a:r>
              <a:rPr lang="zh-CN" altLang="en-US" sz="2800" b="1" smtClean="0">
                <a:latin typeface="Times New Roman" pitchFamily="18" charset="0"/>
              </a:rPr>
              <a:t>电子工业出版社</a:t>
            </a:r>
            <a:r>
              <a:rPr lang="en-US" altLang="zh-CN" sz="2800" b="1" smtClean="0">
                <a:latin typeface="Times New Roman" pitchFamily="18" charset="0"/>
              </a:rPr>
              <a:t/>
            </a:r>
            <a:br>
              <a:rPr lang="en-US" altLang="zh-CN" sz="2800" b="1" smtClean="0">
                <a:latin typeface="Times New Roman" pitchFamily="18" charset="0"/>
              </a:rPr>
            </a:br>
            <a:r>
              <a:rPr lang="en-US" altLang="zh-CN" sz="2800" b="1" smtClean="0">
                <a:latin typeface="Times New Roman" pitchFamily="18" charset="0"/>
              </a:rPr>
              <a:t>2012.10</a:t>
            </a:r>
            <a:endParaRPr lang="zh-CN" altLang="en-US" sz="2800" b="1" dirty="0">
              <a:latin typeface="Times New Roman" pitchFamily="18" charset="0"/>
            </a:endParaRPr>
          </a:p>
        </p:txBody>
      </p:sp>
      <p:sp>
        <p:nvSpPr>
          <p:cNvPr id="6" name="灯片编号占位符 4"/>
          <p:cNvSpPr>
            <a:spLocks noGrp="1"/>
          </p:cNvSpPr>
          <p:nvPr>
            <p:ph type="sldNum" sz="quarter" idx="11"/>
          </p:nvPr>
        </p:nvSpPr>
        <p:spPr/>
        <p:txBody>
          <a:bodyPr/>
          <a:lstStyle/>
          <a:p>
            <a:fld id="{BC6B4BDC-EAC9-4486-AE9D-9DA757005F5E}" type="slidenum">
              <a:rPr lang="zh-CN" altLang="en-US"/>
              <a:pPr/>
              <a:t>16</a:t>
            </a:fld>
            <a:endParaRPr lang="en-US" altLang="zh-CN"/>
          </a:p>
        </p:txBody>
      </p:sp>
      <p:pic>
        <p:nvPicPr>
          <p:cNvPr id="712706" name="Picture 2"/>
          <p:cNvPicPr>
            <a:picLocks noChangeAspect="1" noChangeArrowheads="1"/>
          </p:cNvPicPr>
          <p:nvPr/>
        </p:nvPicPr>
        <p:blipFill>
          <a:blip r:embed="rId2" cstate="print"/>
          <a:srcRect/>
          <a:stretch>
            <a:fillRect/>
          </a:stretch>
        </p:blipFill>
        <p:spPr bwMode="auto">
          <a:xfrm>
            <a:off x="3779912" y="332656"/>
            <a:ext cx="4476799" cy="6294155"/>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a:ea typeface="黑体" pitchFamily="2" charset="-122"/>
              </a:rPr>
              <a:t>教材及参考资料</a:t>
            </a:r>
            <a:endParaRPr lang="zh-CN" altLang="en-US"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Rectangle 4"/>
          <p:cNvSpPr>
            <a:spLocks noGrp="1" noChangeArrowheads="1"/>
          </p:cNvSpPr>
          <p:nvPr>
            <p:ph idx="1"/>
          </p:nvPr>
        </p:nvSpPr>
        <p:spPr>
          <a:xfrm>
            <a:off x="323850" y="908051"/>
            <a:ext cx="4032126" cy="5257254"/>
          </a:xfrm>
        </p:spPr>
        <p:txBody>
          <a:bodyPr/>
          <a:lstStyle/>
          <a:p>
            <a:pPr marL="444500" indent="-444500">
              <a:lnSpc>
                <a:spcPct val="110000"/>
              </a:lnSpc>
              <a:buFont typeface="Wingdings" pitchFamily="2" charset="2"/>
              <a:buNone/>
            </a:pPr>
            <a:r>
              <a:rPr lang="zh-CN" altLang="en-US" sz="2800" b="1" dirty="0">
                <a:latin typeface="Times New Roman" pitchFamily="18" charset="0"/>
              </a:rPr>
              <a:t>进一步阅读：</a:t>
            </a:r>
          </a:p>
          <a:p>
            <a:pPr marL="355600" indent="-355600">
              <a:lnSpc>
                <a:spcPct val="110000"/>
              </a:lnSpc>
              <a:buSzTx/>
              <a:buNone/>
            </a:pPr>
            <a:r>
              <a:rPr lang="en-US" altLang="zh-CN" sz="2800" b="1" smtClean="0">
                <a:solidFill>
                  <a:srgbClr val="000099"/>
                </a:solidFill>
                <a:latin typeface="Times New Roman" pitchFamily="18" charset="0"/>
              </a:rPr>
              <a:t>3.</a:t>
            </a:r>
            <a:r>
              <a:rPr lang="en-US" altLang="zh-CN" sz="2800" b="1" smtClean="0">
                <a:solidFill>
                  <a:srgbClr val="CC0000"/>
                </a:solidFill>
                <a:latin typeface="Times New Roman" pitchFamily="18" charset="0"/>
              </a:rPr>
              <a:t>《x86</a:t>
            </a:r>
            <a:r>
              <a:rPr lang="zh-CN" altLang="en-US" sz="2800" b="1" smtClean="0">
                <a:solidFill>
                  <a:srgbClr val="CC0000"/>
                </a:solidFill>
                <a:latin typeface="Times New Roman" pitchFamily="18" charset="0"/>
              </a:rPr>
              <a:t>汇编语言：</a:t>
            </a:r>
            <a:r>
              <a:rPr lang="en-US" altLang="zh-CN" sz="2800" b="1" smtClean="0">
                <a:solidFill>
                  <a:srgbClr val="CC0000"/>
                </a:solidFill>
                <a:latin typeface="Times New Roman" pitchFamily="18" charset="0"/>
              </a:rPr>
              <a:t/>
            </a:r>
            <a:br>
              <a:rPr lang="en-US" altLang="zh-CN" sz="2800" b="1" smtClean="0">
                <a:solidFill>
                  <a:srgbClr val="CC0000"/>
                </a:solidFill>
                <a:latin typeface="Times New Roman" pitchFamily="18" charset="0"/>
              </a:rPr>
            </a:br>
            <a:r>
              <a:rPr lang="en-US" altLang="zh-CN" sz="2800" b="1" smtClean="0">
                <a:solidFill>
                  <a:srgbClr val="CC0000"/>
                </a:solidFill>
                <a:latin typeface="Times New Roman" pitchFamily="18" charset="0"/>
              </a:rPr>
              <a:t>  </a:t>
            </a:r>
            <a:r>
              <a:rPr lang="zh-CN" altLang="en-US" sz="2800" b="1" smtClean="0">
                <a:solidFill>
                  <a:srgbClr val="CC0000"/>
                </a:solidFill>
                <a:latin typeface="Times New Roman" pitchFamily="18" charset="0"/>
              </a:rPr>
              <a:t>从实模式到</a:t>
            </a:r>
            <a:r>
              <a:rPr lang="en-US" altLang="zh-CN" sz="2800" b="1" smtClean="0">
                <a:solidFill>
                  <a:srgbClr val="CC0000"/>
                </a:solidFill>
                <a:latin typeface="Times New Roman" pitchFamily="18" charset="0"/>
              </a:rPr>
              <a:t/>
            </a:r>
            <a:br>
              <a:rPr lang="en-US" altLang="zh-CN" sz="2800" b="1" smtClean="0">
                <a:solidFill>
                  <a:srgbClr val="CC0000"/>
                </a:solidFill>
                <a:latin typeface="Times New Roman" pitchFamily="18" charset="0"/>
              </a:rPr>
            </a:br>
            <a:r>
              <a:rPr lang="en-US" altLang="zh-CN" sz="2800" b="1" smtClean="0">
                <a:solidFill>
                  <a:srgbClr val="CC0000"/>
                </a:solidFill>
                <a:latin typeface="Times New Roman" pitchFamily="18" charset="0"/>
              </a:rPr>
              <a:t>  </a:t>
            </a:r>
            <a:r>
              <a:rPr lang="zh-CN" altLang="en-US" sz="2800" b="1" smtClean="0">
                <a:solidFill>
                  <a:srgbClr val="CC0000"/>
                </a:solidFill>
                <a:latin typeface="Times New Roman" pitchFamily="18" charset="0"/>
              </a:rPr>
              <a:t>保护模式</a:t>
            </a:r>
            <a:r>
              <a:rPr lang="en-US" altLang="zh-CN" sz="2800" b="1" smtClean="0">
                <a:solidFill>
                  <a:srgbClr val="CC0000"/>
                </a:solidFill>
                <a:latin typeface="Times New Roman" pitchFamily="18" charset="0"/>
              </a:rPr>
              <a:t>》</a:t>
            </a:r>
            <a:r>
              <a:rPr lang="zh-CN" altLang="en-US" sz="2800" b="1">
                <a:latin typeface="Times New Roman" pitchFamily="18" charset="0"/>
              </a:rPr>
              <a:t/>
            </a:r>
            <a:br>
              <a:rPr lang="zh-CN" altLang="en-US" sz="2800" b="1">
                <a:latin typeface="Times New Roman" pitchFamily="18" charset="0"/>
              </a:rPr>
            </a:br>
            <a:r>
              <a:rPr lang="zh-CN" altLang="en-US" sz="2800" b="1" smtClean="0">
                <a:latin typeface="Times New Roman" pitchFamily="18" charset="0"/>
              </a:rPr>
              <a:t>李忠、</a:t>
            </a:r>
            <a:r>
              <a:rPr lang="en-US" altLang="zh-CN" sz="2800" b="1" smtClean="0">
                <a:latin typeface="Times New Roman" pitchFamily="18" charset="0"/>
              </a:rPr>
              <a:t/>
            </a:r>
            <a:br>
              <a:rPr lang="en-US" altLang="zh-CN" sz="2800" b="1" smtClean="0">
                <a:latin typeface="Times New Roman" pitchFamily="18" charset="0"/>
              </a:rPr>
            </a:br>
            <a:r>
              <a:rPr lang="zh-CN" altLang="en-US" sz="2800" b="1" smtClean="0">
                <a:latin typeface="Times New Roman" pitchFamily="18" charset="0"/>
              </a:rPr>
              <a:t>王晓波、</a:t>
            </a:r>
            <a:r>
              <a:rPr lang="en-US" altLang="zh-CN" sz="2800" b="1" smtClean="0">
                <a:latin typeface="Times New Roman" pitchFamily="18" charset="0"/>
              </a:rPr>
              <a:t/>
            </a:r>
            <a:br>
              <a:rPr lang="en-US" altLang="zh-CN" sz="2800" b="1" smtClean="0">
                <a:latin typeface="Times New Roman" pitchFamily="18" charset="0"/>
              </a:rPr>
            </a:br>
            <a:r>
              <a:rPr lang="zh-CN" altLang="en-US" sz="2800" b="1" smtClean="0">
                <a:latin typeface="Times New Roman" pitchFamily="18" charset="0"/>
              </a:rPr>
              <a:t>余洁 著</a:t>
            </a:r>
            <a:r>
              <a:rPr lang="en-US" altLang="zh-CN" sz="2800" b="1" smtClean="0">
                <a:latin typeface="Times New Roman" pitchFamily="18" charset="0"/>
              </a:rPr>
              <a:t/>
            </a:r>
            <a:br>
              <a:rPr lang="en-US" altLang="zh-CN" sz="2800" b="1" smtClean="0">
                <a:latin typeface="Times New Roman" pitchFamily="18" charset="0"/>
              </a:rPr>
            </a:br>
            <a:r>
              <a:rPr lang="zh-CN" altLang="en-US" sz="2800" b="1" smtClean="0">
                <a:latin typeface="Times New Roman" pitchFamily="18" charset="0"/>
              </a:rPr>
              <a:t>电子工业出版社</a:t>
            </a:r>
            <a:r>
              <a:rPr lang="en-US" altLang="zh-CN" sz="2800" b="1" smtClean="0">
                <a:latin typeface="Times New Roman" pitchFamily="18" charset="0"/>
              </a:rPr>
              <a:t/>
            </a:r>
            <a:br>
              <a:rPr lang="en-US" altLang="zh-CN" sz="2800" b="1" smtClean="0">
                <a:latin typeface="Times New Roman" pitchFamily="18" charset="0"/>
              </a:rPr>
            </a:br>
            <a:r>
              <a:rPr lang="en-US" altLang="zh-CN" sz="2800" b="1" smtClean="0">
                <a:latin typeface="Times New Roman" pitchFamily="18" charset="0"/>
              </a:rPr>
              <a:t>2013.1</a:t>
            </a:r>
            <a:endParaRPr lang="zh-CN" altLang="en-US" sz="2800" b="1" dirty="0">
              <a:latin typeface="Times New Roman" pitchFamily="18" charset="0"/>
            </a:endParaRPr>
          </a:p>
        </p:txBody>
      </p:sp>
      <p:sp>
        <p:nvSpPr>
          <p:cNvPr id="6" name="灯片编号占位符 4"/>
          <p:cNvSpPr>
            <a:spLocks noGrp="1"/>
          </p:cNvSpPr>
          <p:nvPr>
            <p:ph type="sldNum" sz="quarter" idx="11"/>
          </p:nvPr>
        </p:nvSpPr>
        <p:spPr/>
        <p:txBody>
          <a:bodyPr/>
          <a:lstStyle/>
          <a:p>
            <a:fld id="{BC6B4BDC-EAC9-4486-AE9D-9DA757005F5E}" type="slidenum">
              <a:rPr lang="zh-CN" altLang="en-US"/>
              <a:pPr/>
              <a:t>17</a:t>
            </a:fld>
            <a:endParaRPr lang="en-US" altLang="zh-CN"/>
          </a:p>
        </p:txBody>
      </p:sp>
      <p:pic>
        <p:nvPicPr>
          <p:cNvPr id="771074" name="Picture 2"/>
          <p:cNvPicPr>
            <a:picLocks noChangeAspect="1" noChangeArrowheads="1"/>
          </p:cNvPicPr>
          <p:nvPr/>
        </p:nvPicPr>
        <p:blipFill>
          <a:blip r:embed="rId2" cstate="print"/>
          <a:srcRect/>
          <a:stretch>
            <a:fillRect/>
          </a:stretch>
        </p:blipFill>
        <p:spPr bwMode="auto">
          <a:xfrm>
            <a:off x="3851920" y="404664"/>
            <a:ext cx="4464496" cy="6343868"/>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a:ea typeface="黑体" pitchFamily="2" charset="-122"/>
              </a:rPr>
              <a:t>教材及参考资料</a:t>
            </a:r>
            <a:endParaRPr lang="zh-CN" altLang="en-US"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西电学堂 课程网址：</a:t>
            </a:r>
            <a:endParaRPr lang="zh-CN" altLang="en-US" dirty="0"/>
          </a:p>
        </p:txBody>
      </p:sp>
      <p:sp>
        <p:nvSpPr>
          <p:cNvPr id="3" name="内容占位符 2"/>
          <p:cNvSpPr>
            <a:spLocks noGrp="1"/>
          </p:cNvSpPr>
          <p:nvPr>
            <p:ph idx="1"/>
          </p:nvPr>
        </p:nvSpPr>
        <p:spPr>
          <a:xfrm>
            <a:off x="457200" y="620611"/>
            <a:ext cx="8362950" cy="648149"/>
          </a:xfrm>
        </p:spPr>
        <p:txBody>
          <a:bodyPr/>
          <a:lstStyle/>
          <a:p>
            <a:pPr marL="0" indent="0">
              <a:buNone/>
            </a:pPr>
            <a:r>
              <a:rPr lang="en-US" altLang="zh-CN" dirty="0"/>
              <a:t>http://xt.xidian.edu.cn/G2S/site/chexq-mc.html</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18</a:t>
            </a:fld>
            <a:endParaRPr lang="en-US" altLang="zh-CN"/>
          </a:p>
        </p:txBody>
      </p:sp>
      <p:pic>
        <p:nvPicPr>
          <p:cNvPr id="5" name="图片 4"/>
          <p:cNvPicPr>
            <a:picLocks noChangeAspect="1"/>
          </p:cNvPicPr>
          <p:nvPr/>
        </p:nvPicPr>
        <p:blipFill>
          <a:blip r:embed="rId2"/>
          <a:stretch>
            <a:fillRect/>
          </a:stretch>
        </p:blipFill>
        <p:spPr>
          <a:xfrm>
            <a:off x="467544" y="1205558"/>
            <a:ext cx="4032448" cy="4032448"/>
          </a:xfrm>
          <a:prstGeom prst="rect">
            <a:avLst/>
          </a:prstGeom>
        </p:spPr>
      </p:pic>
      <p:pic>
        <p:nvPicPr>
          <p:cNvPr id="7" name="图片 6"/>
          <p:cNvPicPr>
            <a:picLocks noChangeAspect="1"/>
          </p:cNvPicPr>
          <p:nvPr/>
        </p:nvPicPr>
        <p:blipFill>
          <a:blip r:embed="rId3"/>
          <a:stretch>
            <a:fillRect/>
          </a:stretch>
        </p:blipFill>
        <p:spPr>
          <a:xfrm>
            <a:off x="513645" y="5547965"/>
            <a:ext cx="6866667" cy="390476"/>
          </a:xfrm>
          <a:prstGeom prst="rect">
            <a:avLst/>
          </a:prstGeom>
          <a:effectLst>
            <a:softEdge rad="63500"/>
          </a:effectLst>
        </p:spPr>
      </p:pic>
      <p:sp>
        <p:nvSpPr>
          <p:cNvPr id="6" name="圆角矩形 5"/>
          <p:cNvSpPr/>
          <p:nvPr/>
        </p:nvSpPr>
        <p:spPr bwMode="auto">
          <a:xfrm>
            <a:off x="6228184" y="5547965"/>
            <a:ext cx="1080120" cy="390476"/>
          </a:xfrm>
          <a:prstGeom prst="roundRect">
            <a:avLst>
              <a:gd name="adj" fmla="val 30049"/>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53109318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课件下载</a:t>
            </a:r>
            <a:endParaRPr lang="zh-CN" altLang="en-US" dirty="0"/>
          </a:p>
        </p:txBody>
      </p:sp>
      <p:sp>
        <p:nvSpPr>
          <p:cNvPr id="3" name="内容占位符 2"/>
          <p:cNvSpPr>
            <a:spLocks noGrp="1"/>
          </p:cNvSpPr>
          <p:nvPr>
            <p:ph idx="1"/>
          </p:nvPr>
        </p:nvSpPr>
        <p:spPr>
          <a:xfrm>
            <a:off x="457200" y="620611"/>
            <a:ext cx="8362950" cy="576141"/>
          </a:xfrm>
        </p:spPr>
        <p:txBody>
          <a:bodyPr/>
          <a:lstStyle/>
          <a:p>
            <a:pPr marL="0" indent="0">
              <a:buNone/>
            </a:pPr>
            <a:r>
              <a:rPr lang="zh-CN" altLang="en-US" dirty="0"/>
              <a:t>西电云盘下载链接</a:t>
            </a:r>
            <a:r>
              <a:rPr lang="zh-CN" altLang="en-US" dirty="0" smtClean="0"/>
              <a:t>：</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19</a:t>
            </a:fld>
            <a:endParaRPr lang="en-US" altLang="zh-CN"/>
          </a:p>
        </p:txBody>
      </p:sp>
      <p:sp>
        <p:nvSpPr>
          <p:cNvPr id="6" name="矩形 5"/>
          <p:cNvSpPr/>
          <p:nvPr/>
        </p:nvSpPr>
        <p:spPr>
          <a:xfrm>
            <a:off x="160256" y="1124744"/>
            <a:ext cx="8928992" cy="415498"/>
          </a:xfrm>
          <a:prstGeom prst="rect">
            <a:avLst/>
          </a:prstGeom>
        </p:spPr>
        <p:txBody>
          <a:bodyPr wrap="square">
            <a:spAutoFit/>
          </a:bodyPr>
          <a:lstStyle/>
          <a:p>
            <a:pPr algn="l"/>
            <a:r>
              <a:rPr lang="en-US" altLang="zh-CN" sz="2100" b="1" dirty="0">
                <a:latin typeface="+mn-lt"/>
              </a:rPr>
              <a:t>http://pan.xidian.edu.cn:80/link/2BB1F1A3D0C646FF7C2E2BD585BEEF60</a:t>
            </a: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251520" y="1681163"/>
            <a:ext cx="4052093" cy="4052093"/>
          </a:xfrm>
          <a:prstGeom prst="rect">
            <a:avLst/>
          </a:prstGeom>
        </p:spPr>
      </p:pic>
      <p:pic>
        <p:nvPicPr>
          <p:cNvPr id="9" name="图片 8"/>
          <p:cNvPicPr>
            <a:picLocks noChangeAspect="1"/>
          </p:cNvPicPr>
          <p:nvPr/>
        </p:nvPicPr>
        <p:blipFill>
          <a:blip r:embed="rId3"/>
          <a:stretch>
            <a:fillRect/>
          </a:stretch>
        </p:blipFill>
        <p:spPr>
          <a:xfrm>
            <a:off x="4355976" y="2935904"/>
            <a:ext cx="4554034" cy="2607206"/>
          </a:xfrm>
          <a:prstGeom prst="rect">
            <a:avLst/>
          </a:prstGeom>
        </p:spPr>
      </p:pic>
      <p:sp>
        <p:nvSpPr>
          <p:cNvPr id="10" name="圆角矩形 9"/>
          <p:cNvSpPr/>
          <p:nvPr/>
        </p:nvSpPr>
        <p:spPr bwMode="auto">
          <a:xfrm>
            <a:off x="4355976" y="5157191"/>
            <a:ext cx="2089179" cy="317949"/>
          </a:xfrm>
          <a:prstGeom prst="roundRect">
            <a:avLst>
              <a:gd name="adj" fmla="val 36633"/>
            </a:avLst>
          </a:prstGeom>
          <a:noFill/>
          <a:ln w="19050" cap="flat" cmpd="sng" algn="ctr">
            <a:solidFill>
              <a:srgbClr val="FF00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77522370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3" name="Rectangle 3"/>
          <p:cNvSpPr>
            <a:spLocks noGrp="1" noChangeArrowheads="1"/>
          </p:cNvSpPr>
          <p:nvPr>
            <p:ph idx="1"/>
          </p:nvPr>
        </p:nvSpPr>
        <p:spPr>
          <a:xfrm>
            <a:off x="323528" y="1052736"/>
            <a:ext cx="8606190" cy="5000660"/>
          </a:xfrm>
        </p:spPr>
        <p:txBody>
          <a:bodyPr/>
          <a:lstStyle/>
          <a:p>
            <a:pPr marL="444500" indent="-444500">
              <a:lnSpc>
                <a:spcPct val="110000"/>
              </a:lnSpc>
            </a:pPr>
            <a:r>
              <a:rPr lang="zh-CN" altLang="en-US" b="1" dirty="0" smtClean="0">
                <a:solidFill>
                  <a:srgbClr val="0000FF"/>
                </a:solidFill>
                <a:latin typeface="黑体" pitchFamily="49" charset="-122"/>
                <a:ea typeface="黑体" pitchFamily="49" charset="-122"/>
              </a:rPr>
              <a:t>课程名称：</a:t>
            </a:r>
            <a:r>
              <a:rPr lang="en-US" altLang="zh-CN" b="1" dirty="0" smtClean="0">
                <a:solidFill>
                  <a:srgbClr val="0000FF"/>
                </a:solidFill>
                <a:latin typeface="黑体" pitchFamily="49" charset="-122"/>
                <a:ea typeface="黑体" pitchFamily="49" charset="-122"/>
              </a:rPr>
              <a:t/>
            </a:r>
            <a:br>
              <a:rPr lang="en-US" altLang="zh-CN" b="1" dirty="0" smtClean="0">
                <a:solidFill>
                  <a:srgbClr val="0000FF"/>
                </a:solidFill>
                <a:latin typeface="黑体" pitchFamily="49" charset="-122"/>
                <a:ea typeface="黑体" pitchFamily="49" charset="-122"/>
              </a:rPr>
            </a:br>
            <a:r>
              <a:rPr lang="zh-CN" altLang="en-US" b="1" dirty="0" smtClean="0"/>
              <a:t>微机</a:t>
            </a:r>
            <a:r>
              <a:rPr lang="zh-CN" altLang="en-US" b="1" dirty="0"/>
              <a:t>原理与</a:t>
            </a:r>
            <a:r>
              <a:rPr lang="zh-CN" altLang="en-US" b="1" dirty="0" smtClean="0"/>
              <a:t>系统设计（</a:t>
            </a:r>
            <a:r>
              <a:rPr lang="en-US" altLang="zh-CN" b="1" dirty="0" smtClean="0"/>
              <a:t>CS3005L</a:t>
            </a:r>
            <a:r>
              <a:rPr lang="zh-CN" altLang="en-US" b="1" dirty="0" smtClean="0"/>
              <a:t>）</a:t>
            </a:r>
            <a:r>
              <a:rPr lang="en-US" altLang="zh-CN" dirty="0"/>
              <a:t/>
            </a:r>
            <a:br>
              <a:rPr lang="en-US" altLang="zh-CN" dirty="0"/>
            </a:br>
            <a:r>
              <a:rPr lang="en-US" altLang="zh-CN" dirty="0"/>
              <a:t>Microcomputer Principle and System Design</a:t>
            </a:r>
            <a:endParaRPr lang="en-US" altLang="zh-CN" b="1" dirty="0" smtClean="0">
              <a:latin typeface="Times New Roman" pitchFamily="18" charset="0"/>
              <a:cs typeface="Times New Roman" pitchFamily="18" charset="0"/>
            </a:endParaRPr>
          </a:p>
          <a:p>
            <a:pPr marL="444500" indent="-444500">
              <a:lnSpc>
                <a:spcPct val="110000"/>
              </a:lnSpc>
            </a:pPr>
            <a:r>
              <a:rPr lang="zh-CN" altLang="en-US" b="1" dirty="0" smtClean="0">
                <a:solidFill>
                  <a:srgbClr val="0000FF"/>
                </a:solidFill>
                <a:latin typeface="黑体" pitchFamily="49" charset="-122"/>
                <a:ea typeface="黑体" pitchFamily="49" charset="-122"/>
              </a:rPr>
              <a:t>学时：</a:t>
            </a:r>
            <a:r>
              <a:rPr lang="en-US" altLang="zh-CN" b="1" dirty="0" smtClean="0"/>
              <a:t>46</a:t>
            </a:r>
            <a:r>
              <a:rPr lang="zh-CN" altLang="en-US" b="1" dirty="0" smtClean="0"/>
              <a:t>＋</a:t>
            </a:r>
            <a:r>
              <a:rPr lang="en-US" altLang="zh-CN" b="1" dirty="0" smtClean="0">
                <a:solidFill>
                  <a:srgbClr val="FF00FF"/>
                </a:solidFill>
              </a:rPr>
              <a:t>16</a:t>
            </a:r>
            <a:r>
              <a:rPr lang="en-US" altLang="zh-CN" b="1" dirty="0" smtClean="0"/>
              <a:t>	</a:t>
            </a:r>
            <a:r>
              <a:rPr lang="en-US" altLang="zh-CN" b="1" dirty="0" smtClean="0">
                <a:solidFill>
                  <a:schemeClr val="bg1"/>
                </a:solidFill>
              </a:rPr>
              <a:t>62</a:t>
            </a:r>
            <a:r>
              <a:rPr lang="zh-CN" altLang="en-US" b="1" dirty="0" smtClean="0">
                <a:solidFill>
                  <a:schemeClr val="bg1"/>
                </a:solidFill>
              </a:rPr>
              <a:t>＋</a:t>
            </a:r>
            <a:r>
              <a:rPr lang="en-US" altLang="zh-CN" b="1" dirty="0" smtClean="0">
                <a:solidFill>
                  <a:schemeClr val="bg1"/>
                </a:solidFill>
              </a:rPr>
              <a:t>28</a:t>
            </a:r>
          </a:p>
          <a:p>
            <a:pPr marL="444500" indent="-444500">
              <a:lnSpc>
                <a:spcPct val="110000"/>
              </a:lnSpc>
            </a:pPr>
            <a:r>
              <a:rPr lang="zh-CN" altLang="en-US" b="1" dirty="0">
                <a:solidFill>
                  <a:srgbClr val="0000FF"/>
                </a:solidFill>
                <a:latin typeface="黑体" pitchFamily="49" charset="-122"/>
                <a:ea typeface="黑体" pitchFamily="49" charset="-122"/>
              </a:rPr>
              <a:t>学分</a:t>
            </a:r>
            <a:r>
              <a:rPr lang="zh-CN" altLang="en-US" b="1" dirty="0" smtClean="0">
                <a:solidFill>
                  <a:srgbClr val="0000FF"/>
                </a:solidFill>
                <a:latin typeface="黑体" pitchFamily="49" charset="-122"/>
                <a:ea typeface="黑体" pitchFamily="49" charset="-122"/>
              </a:rPr>
              <a:t>：</a:t>
            </a:r>
            <a:r>
              <a:rPr lang="en-US" altLang="zh-CN" b="1" dirty="0" smtClean="0"/>
              <a:t>3.0</a:t>
            </a:r>
            <a:endParaRPr lang="en-US" altLang="zh-CN" b="1" dirty="0" smtClean="0">
              <a:solidFill>
                <a:schemeClr val="bg1"/>
              </a:solidFill>
            </a:endParaRPr>
          </a:p>
          <a:p>
            <a:pPr marL="444500" indent="-444500">
              <a:lnSpc>
                <a:spcPct val="110000"/>
              </a:lnSpc>
            </a:pPr>
            <a:r>
              <a:rPr lang="zh-CN" altLang="en-US" b="1" dirty="0">
                <a:solidFill>
                  <a:srgbClr val="0000FF"/>
                </a:solidFill>
                <a:latin typeface="黑体" pitchFamily="49" charset="-122"/>
                <a:ea typeface="黑体" pitchFamily="49" charset="-122"/>
              </a:rPr>
              <a:t>课程内容：</a:t>
            </a:r>
            <a:r>
              <a:rPr lang="zh-CN" altLang="en-US" b="1" dirty="0" smtClean="0"/>
              <a:t>必修</a:t>
            </a:r>
            <a:endParaRPr lang="en-US" altLang="zh-CN" b="1" dirty="0" smtClean="0"/>
          </a:p>
          <a:p>
            <a:pPr marL="444500" indent="-444500">
              <a:lnSpc>
                <a:spcPct val="110000"/>
              </a:lnSpc>
            </a:pPr>
            <a:r>
              <a:rPr lang="zh-CN" altLang="en-US" b="1" dirty="0">
                <a:solidFill>
                  <a:srgbClr val="0000FF"/>
                </a:solidFill>
                <a:latin typeface="黑体" pitchFamily="49" charset="-122"/>
                <a:ea typeface="黑体" pitchFamily="49" charset="-122"/>
              </a:rPr>
              <a:t>考核方式：</a:t>
            </a:r>
            <a:r>
              <a:rPr lang="zh-CN" altLang="en-US" b="1" dirty="0" smtClean="0"/>
              <a:t>闭卷</a:t>
            </a:r>
            <a:r>
              <a:rPr lang="en-US" altLang="zh-CN" b="1" dirty="0" smtClean="0"/>
              <a:t/>
            </a:r>
            <a:br>
              <a:rPr lang="en-US" altLang="zh-CN" b="1" dirty="0" smtClean="0"/>
            </a:br>
            <a:r>
              <a:rPr lang="zh-CN" altLang="en-US" b="1" dirty="0" smtClean="0"/>
              <a:t>总成绩＝</a:t>
            </a:r>
            <a:r>
              <a:rPr lang="zh-CN" altLang="en-US" b="1" dirty="0" smtClean="0">
                <a:solidFill>
                  <a:srgbClr val="FF0000"/>
                </a:solidFill>
              </a:rPr>
              <a:t>期末</a:t>
            </a:r>
            <a:r>
              <a:rPr lang="zh-CN" altLang="en-US" b="1" dirty="0" smtClean="0"/>
              <a:t>考试</a:t>
            </a:r>
            <a:r>
              <a:rPr lang="en-US" altLang="zh-CN" b="1" dirty="0" smtClean="0"/>
              <a:t>×65%</a:t>
            </a:r>
            <a:r>
              <a:rPr lang="en-US" altLang="zh-CN" b="1" dirty="0" smtClean="0"/>
              <a:t/>
            </a:r>
            <a:br>
              <a:rPr lang="en-US" altLang="zh-CN" b="1" dirty="0" smtClean="0"/>
            </a:br>
            <a:r>
              <a:rPr lang="en-US" altLang="zh-CN" b="1" dirty="0" smtClean="0"/>
              <a:t>		 </a:t>
            </a:r>
            <a:r>
              <a:rPr lang="zh-CN" altLang="en-US" b="1" dirty="0" smtClean="0"/>
              <a:t>＋</a:t>
            </a:r>
            <a:r>
              <a:rPr lang="zh-CN" altLang="en-US" b="1" dirty="0" smtClean="0">
                <a:solidFill>
                  <a:srgbClr val="FF0000"/>
                </a:solidFill>
              </a:rPr>
              <a:t>实验</a:t>
            </a:r>
            <a:r>
              <a:rPr lang="zh-CN" altLang="en-US" b="1" dirty="0" smtClean="0"/>
              <a:t>成绩</a:t>
            </a:r>
            <a:r>
              <a:rPr lang="en-US" altLang="zh-CN" b="1" dirty="0" smtClean="0"/>
              <a:t>×20</a:t>
            </a:r>
            <a:r>
              <a:rPr lang="en-US" altLang="zh-CN" b="1" dirty="0" smtClean="0"/>
              <a:t>%</a:t>
            </a:r>
            <a:r>
              <a:rPr lang="zh-CN" altLang="en-US" b="1" dirty="0" smtClean="0"/>
              <a:t>＋</a:t>
            </a:r>
            <a:r>
              <a:rPr lang="zh-CN" altLang="en-US" b="1" dirty="0" smtClean="0">
                <a:solidFill>
                  <a:srgbClr val="FF0000"/>
                </a:solidFill>
              </a:rPr>
              <a:t>平时</a:t>
            </a:r>
            <a:r>
              <a:rPr lang="zh-CN" altLang="en-US" b="1" dirty="0" smtClean="0"/>
              <a:t>成绩</a:t>
            </a:r>
            <a:r>
              <a:rPr lang="en-US" altLang="zh-CN" b="1" dirty="0" smtClean="0"/>
              <a:t>×</a:t>
            </a:r>
            <a:r>
              <a:rPr lang="en-US" altLang="zh-CN" b="1" dirty="0" smtClean="0"/>
              <a:t>15%</a:t>
            </a:r>
            <a:endParaRPr lang="zh-CN" altLang="en-US" b="1" dirty="0"/>
          </a:p>
        </p:txBody>
      </p:sp>
      <p:sp>
        <p:nvSpPr>
          <p:cNvPr id="6" name="灯片编号占位符 4"/>
          <p:cNvSpPr>
            <a:spLocks noGrp="1"/>
          </p:cNvSpPr>
          <p:nvPr>
            <p:ph type="sldNum" sz="quarter" idx="11"/>
          </p:nvPr>
        </p:nvSpPr>
        <p:spPr/>
        <p:txBody>
          <a:bodyPr/>
          <a:lstStyle/>
          <a:p>
            <a:fld id="{EC587DFE-1AAD-4087-A3D6-8AFC091891D8}" type="slidenum">
              <a:rPr lang="zh-CN" altLang="en-US"/>
              <a:pPr/>
              <a:t>2</a:t>
            </a:fld>
            <a:endParaRPr lang="en-US" altLang="zh-CN"/>
          </a:p>
        </p:txBody>
      </p:sp>
      <p:pic>
        <p:nvPicPr>
          <p:cNvPr id="691204" name="Picture 4" descr="BS00580_"/>
          <p:cNvPicPr>
            <a:picLocks noChangeAspect="1" noChangeArrowheads="1"/>
          </p:cNvPicPr>
          <p:nvPr/>
        </p:nvPicPr>
        <p:blipFill>
          <a:blip r:embed="rId3" cstate="print"/>
          <a:srcRect/>
          <a:stretch>
            <a:fillRect/>
          </a:stretch>
        </p:blipFill>
        <p:spPr bwMode="auto">
          <a:xfrm>
            <a:off x="7164388" y="549275"/>
            <a:ext cx="1584325" cy="1333500"/>
          </a:xfrm>
          <a:prstGeom prst="rect">
            <a:avLst/>
          </a:prstGeom>
          <a:noFill/>
        </p:spPr>
      </p:pic>
      <p:sp>
        <p:nvSpPr>
          <p:cNvPr id="2" name="动作按钮: 前进或下一项 1">
            <a:hlinkClick r:id="rId4" action="ppaction://hlinksldjump" highlightClick="1"/>
          </p:cNvPr>
          <p:cNvSpPr/>
          <p:nvPr/>
        </p:nvSpPr>
        <p:spPr bwMode="auto">
          <a:xfrm>
            <a:off x="7668344" y="6248400"/>
            <a:ext cx="648072" cy="420960"/>
          </a:xfrm>
          <a:prstGeom prst="actionButtonForwardNext">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subTitle" idx="1"/>
          </p:nvPr>
        </p:nvSpPr>
        <p:spPr>
          <a:xfrm>
            <a:off x="1116013" y="1700213"/>
            <a:ext cx="7883525" cy="2592387"/>
          </a:xfrm>
          <a:noFill/>
          <a:ln/>
        </p:spPr>
        <p:txBody>
          <a:bodyPr anchor="ctr"/>
          <a:lstStyle/>
          <a:p>
            <a:pPr algn="r">
              <a:spcBef>
                <a:spcPct val="0"/>
              </a:spcBef>
              <a:buClrTx/>
              <a:buSzTx/>
              <a:buFontTx/>
              <a:buNone/>
            </a:pPr>
            <a:r>
              <a:rPr lang="zh-CN" altLang="en-US" sz="3600" b="0" dirty="0">
                <a:solidFill>
                  <a:srgbClr val="FFFF00"/>
                </a:solidFill>
                <a:latin typeface="+mj-lt"/>
                <a:ea typeface="黑体" pitchFamily="2" charset="-122"/>
              </a:rPr>
              <a:t>微机原理</a:t>
            </a:r>
            <a:r>
              <a:rPr lang="zh-CN" altLang="en-US" sz="3600" b="0" dirty="0">
                <a:solidFill>
                  <a:srgbClr val="FFFFFF"/>
                </a:solidFill>
                <a:latin typeface="+mj-lt"/>
                <a:ea typeface="黑体" pitchFamily="2" charset="-122"/>
              </a:rPr>
              <a:t>及</a:t>
            </a:r>
            <a:r>
              <a:rPr lang="zh-CN" altLang="en-US" sz="3600" b="0" dirty="0">
                <a:solidFill>
                  <a:srgbClr val="FFFF00"/>
                </a:solidFill>
                <a:latin typeface="+mj-lt"/>
                <a:ea typeface="黑体" pitchFamily="2" charset="-122"/>
              </a:rPr>
              <a:t>接口技术</a:t>
            </a:r>
            <a:endParaRPr lang="zh-CN" altLang="en-US" sz="4400" b="0" dirty="0">
              <a:solidFill>
                <a:srgbClr val="FFFF00"/>
              </a:solidFill>
              <a:latin typeface="+mj-lt"/>
              <a:ea typeface="黑体" pitchFamily="2" charset="-122"/>
            </a:endParaRPr>
          </a:p>
          <a:p>
            <a:pPr algn="r">
              <a:spcBef>
                <a:spcPct val="0"/>
              </a:spcBef>
              <a:buClrTx/>
              <a:buSzTx/>
              <a:buFontTx/>
              <a:buNone/>
            </a:pPr>
            <a:r>
              <a:rPr lang="zh-CN" altLang="en-US" sz="4000" b="0" dirty="0">
                <a:solidFill>
                  <a:srgbClr val="FFFFFF"/>
                </a:solidFill>
                <a:latin typeface="+mj-lt"/>
                <a:ea typeface="黑体" pitchFamily="2" charset="-122"/>
              </a:rPr>
              <a:t>第</a:t>
            </a:r>
            <a:r>
              <a:rPr lang="en-US" altLang="zh-CN" sz="7200" b="0" dirty="0">
                <a:solidFill>
                  <a:srgbClr val="FFFFFF"/>
                </a:solidFill>
                <a:latin typeface="+mj-lt"/>
                <a:ea typeface="黑体" pitchFamily="2" charset="-122"/>
              </a:rPr>
              <a:t>1</a:t>
            </a:r>
            <a:r>
              <a:rPr lang="zh-CN" altLang="en-US" sz="4000" b="0" dirty="0">
                <a:solidFill>
                  <a:srgbClr val="FFFFFF"/>
                </a:solidFill>
                <a:latin typeface="+mj-lt"/>
                <a:ea typeface="黑体" pitchFamily="2" charset="-122"/>
              </a:rPr>
              <a:t>章  序论：微型计算机概述</a:t>
            </a:r>
          </a:p>
        </p:txBody>
      </p:sp>
      <p:sp>
        <p:nvSpPr>
          <p:cNvPr id="693251" name="Rectangle 3"/>
          <p:cNvSpPr>
            <a:spLocks noChangeArrowheads="1"/>
          </p:cNvSpPr>
          <p:nvPr/>
        </p:nvSpPr>
        <p:spPr bwMode="auto">
          <a:xfrm>
            <a:off x="3059113" y="4579938"/>
            <a:ext cx="5905500" cy="649287"/>
          </a:xfrm>
          <a:prstGeom prst="rect">
            <a:avLst/>
          </a:prstGeom>
          <a:noFill/>
          <a:ln w="9525">
            <a:noFill/>
            <a:miter lim="800000"/>
            <a:headEnd/>
            <a:tailEnd/>
          </a:ln>
          <a:effectLst/>
        </p:spPr>
        <p:txBody>
          <a:bodyPr/>
          <a:lstStyle/>
          <a:p>
            <a:pPr algn="r">
              <a:spcBef>
                <a:spcPct val="20000"/>
              </a:spcBef>
              <a:buClr>
                <a:schemeClr val="bg2"/>
              </a:buClr>
              <a:buSzPct val="75000"/>
              <a:buFont typeface="Wingdings" pitchFamily="2" charset="2"/>
              <a:buNone/>
            </a:pPr>
            <a:r>
              <a:rPr lang="en-US" altLang="zh-CN" sz="3600" b="1" dirty="0">
                <a:latin typeface="+mn-lt"/>
                <a:ea typeface="楷体" panose="02010609060101010101" pitchFamily="49" charset="-122"/>
              </a:rPr>
              <a:t>1.1 </a:t>
            </a:r>
            <a:r>
              <a:rPr lang="zh-CN" altLang="en-US" sz="3600" b="1" dirty="0">
                <a:latin typeface="+mn-lt"/>
                <a:ea typeface="楷体" panose="02010609060101010101" pitchFamily="49" charset="-122"/>
              </a:rPr>
              <a:t>基本概念</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93250">
                                            <p:txEl>
                                              <p:pRg st="0" end="0"/>
                                            </p:txEl>
                                          </p:spTgt>
                                        </p:tgtEl>
                                        <p:attrNameLst>
                                          <p:attrName>style.visibility</p:attrName>
                                        </p:attrNameLst>
                                      </p:cBhvr>
                                      <p:to>
                                        <p:strVal val="visible"/>
                                      </p:to>
                                    </p:set>
                                    <p:anim calcmode="lin" valueType="num">
                                      <p:cBhvr additive="base">
                                        <p:cTn id="7" dur="500" fill="hold"/>
                                        <p:tgtEl>
                                          <p:spTgt spid="69325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9325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93250">
                                            <p:txEl>
                                              <p:pRg st="1" end="1"/>
                                            </p:txEl>
                                          </p:spTgt>
                                        </p:tgtEl>
                                        <p:attrNameLst>
                                          <p:attrName>style.visibility</p:attrName>
                                        </p:attrNameLst>
                                      </p:cBhvr>
                                      <p:to>
                                        <p:strVal val="visible"/>
                                      </p:to>
                                    </p:set>
                                    <p:anim calcmode="lin" valueType="num">
                                      <p:cBhvr additive="base">
                                        <p:cTn id="11" dur="500" fill="hold"/>
                                        <p:tgtEl>
                                          <p:spTgt spid="693250">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93250">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693251">
                                            <p:txEl>
                                              <p:pRg st="0" end="0"/>
                                            </p:txEl>
                                          </p:spTgt>
                                        </p:tgtEl>
                                        <p:attrNameLst>
                                          <p:attrName>style.visibility</p:attrName>
                                        </p:attrNameLst>
                                      </p:cBhvr>
                                      <p:to>
                                        <p:strVal val="visible"/>
                                      </p:to>
                                    </p:set>
                                    <p:anim calcmode="lin" valueType="num">
                                      <p:cBhvr additive="base">
                                        <p:cTn id="16" dur="500" fill="hold"/>
                                        <p:tgtEl>
                                          <p:spTgt spid="69325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932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idx="1"/>
          </p:nvPr>
        </p:nvSpPr>
        <p:spPr>
          <a:xfrm>
            <a:off x="457200" y="1124744"/>
            <a:ext cx="8229600" cy="5040313"/>
          </a:xfrm>
        </p:spPr>
        <p:txBody>
          <a:bodyPr/>
          <a:lstStyle/>
          <a:p>
            <a:pPr marL="355600" indent="-355600"/>
            <a:r>
              <a:rPr lang="zh-CN" altLang="en-US" sz="2800" b="1">
                <a:latin typeface="Times New Roman" pitchFamily="18" charset="0"/>
              </a:rPr>
              <a:t>微处理器</a:t>
            </a:r>
          </a:p>
          <a:p>
            <a:pPr marL="355600" indent="-355600"/>
            <a:r>
              <a:rPr lang="zh-CN" altLang="en-US" sz="2800" b="1">
                <a:latin typeface="Times New Roman" pitchFamily="18" charset="0"/>
              </a:rPr>
              <a:t>微型计算机</a:t>
            </a:r>
          </a:p>
          <a:p>
            <a:pPr marL="355600" indent="-355600"/>
            <a:r>
              <a:rPr lang="zh-CN" altLang="en-US" sz="2800" b="1">
                <a:latin typeface="Times New Roman" pitchFamily="18" charset="0"/>
              </a:rPr>
              <a:t>微型计算机系统</a:t>
            </a:r>
          </a:p>
          <a:p>
            <a:pPr marL="355600" indent="-355600"/>
            <a:endParaRPr lang="zh-CN" altLang="en-US" sz="2800" b="1">
              <a:latin typeface="Times New Roman" pitchFamily="18" charset="0"/>
            </a:endParaRPr>
          </a:p>
          <a:p>
            <a:pPr marL="355600" indent="-355600"/>
            <a:r>
              <a:rPr lang="zh-CN" altLang="en-US" sz="2800" b="1">
                <a:solidFill>
                  <a:srgbClr val="0000FF"/>
                </a:solidFill>
                <a:latin typeface="Times New Roman" pitchFamily="18" charset="0"/>
              </a:rPr>
              <a:t>单片机</a:t>
            </a:r>
          </a:p>
          <a:p>
            <a:pPr marL="355600" indent="-355600"/>
            <a:r>
              <a:rPr lang="zh-CN" altLang="en-US" sz="2800" b="1">
                <a:solidFill>
                  <a:srgbClr val="0000FF"/>
                </a:solidFill>
                <a:latin typeface="Times New Roman" pitchFamily="18" charset="0"/>
              </a:rPr>
              <a:t>单片机系统</a:t>
            </a:r>
          </a:p>
          <a:p>
            <a:pPr marL="355600" indent="-355600"/>
            <a:endParaRPr lang="zh-CN" altLang="en-US" sz="2800" b="1">
              <a:solidFill>
                <a:srgbClr val="0000FF"/>
              </a:solidFill>
              <a:latin typeface="Times New Roman" pitchFamily="18" charset="0"/>
            </a:endParaRPr>
          </a:p>
          <a:p>
            <a:pPr marL="355600" indent="-355600"/>
            <a:r>
              <a:rPr lang="en-US" altLang="zh-CN" sz="2800" b="1" smtClean="0">
                <a:solidFill>
                  <a:srgbClr val="006600"/>
                </a:solidFill>
                <a:latin typeface="Times New Roman" pitchFamily="18" charset="0"/>
              </a:rPr>
              <a:t>SOC</a:t>
            </a:r>
          </a:p>
          <a:p>
            <a:pPr marL="355600" indent="-355600"/>
            <a:r>
              <a:rPr lang="zh-CN" altLang="en-US" sz="2800" b="1" smtClean="0">
                <a:solidFill>
                  <a:srgbClr val="006600"/>
                </a:solidFill>
                <a:latin typeface="Times New Roman" pitchFamily="18" charset="0"/>
              </a:rPr>
              <a:t>嵌入</a:t>
            </a:r>
            <a:r>
              <a:rPr lang="zh-CN" altLang="en-US" sz="2800" b="1">
                <a:solidFill>
                  <a:srgbClr val="006600"/>
                </a:solidFill>
                <a:latin typeface="Times New Roman" pitchFamily="18" charset="0"/>
              </a:rPr>
              <a:t>系统</a:t>
            </a:r>
          </a:p>
        </p:txBody>
      </p:sp>
      <p:sp>
        <p:nvSpPr>
          <p:cNvPr id="6" name="灯片编号占位符 4"/>
          <p:cNvSpPr>
            <a:spLocks noGrp="1"/>
          </p:cNvSpPr>
          <p:nvPr>
            <p:ph type="sldNum" sz="quarter" idx="11"/>
          </p:nvPr>
        </p:nvSpPr>
        <p:spPr/>
        <p:txBody>
          <a:bodyPr/>
          <a:lstStyle/>
          <a:p>
            <a:fld id="{C8FD1CB6-08D3-411B-82CD-41C770438390}" type="slidenum">
              <a:rPr lang="zh-CN" altLang="en-US"/>
              <a:pPr/>
              <a:t>21</a:t>
            </a:fld>
            <a:endParaRPr lang="en-US" altLang="zh-CN"/>
          </a:p>
        </p:txBody>
      </p:sp>
      <p:graphicFrame>
        <p:nvGraphicFramePr>
          <p:cNvPr id="695301" name="Object 5"/>
          <p:cNvGraphicFramePr>
            <a:graphicFrameLocks noChangeAspect="1"/>
          </p:cNvGraphicFramePr>
          <p:nvPr/>
        </p:nvGraphicFramePr>
        <p:xfrm>
          <a:off x="3729038" y="403225"/>
          <a:ext cx="4803775" cy="6121400"/>
        </p:xfrm>
        <a:graphic>
          <a:graphicData uri="http://schemas.openxmlformats.org/presentationml/2006/ole">
            <mc:AlternateContent xmlns:mc="http://schemas.openxmlformats.org/markup-compatibility/2006">
              <mc:Choice xmlns:v="urn:schemas-microsoft-com:vml" Requires="v">
                <p:oleObj spid="_x0000_s695403" r:id="rId3" imgW="2005863" imgH="2560638" progId="Visio.Drawing.11">
                  <p:embed/>
                </p:oleObj>
              </mc:Choice>
              <mc:Fallback>
                <p:oleObj r:id="rId3" imgW="2005863" imgH="2560638" progId="Visio.Drawing.11">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038" y="403225"/>
                        <a:ext cx="4803775" cy="612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dirty="0">
                <a:ea typeface="黑体" pitchFamily="2" charset="-122"/>
              </a:rPr>
              <a:t>1.1 </a:t>
            </a:r>
            <a:r>
              <a:rPr lang="zh-CN" altLang="en-US" dirty="0">
                <a:ea typeface="黑体" pitchFamily="2" charset="-122"/>
              </a:rPr>
              <a:t>基本概念</a:t>
            </a:r>
            <a:endParaRPr lang="zh-CN" altLang="en-US" dirty="0"/>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subTitle" idx="1"/>
          </p:nvPr>
        </p:nvSpPr>
        <p:spPr>
          <a:xfrm>
            <a:off x="1116013" y="1700213"/>
            <a:ext cx="7883525" cy="2592387"/>
          </a:xfrm>
          <a:noFill/>
          <a:ln/>
        </p:spPr>
        <p:txBody>
          <a:bodyPr anchor="ctr"/>
          <a:lstStyle/>
          <a:p>
            <a:pPr algn="r">
              <a:spcBef>
                <a:spcPct val="0"/>
              </a:spcBef>
              <a:buClrTx/>
              <a:buSzTx/>
              <a:buFontTx/>
              <a:buNone/>
            </a:pPr>
            <a:r>
              <a:rPr lang="zh-CN" altLang="en-US" sz="3600" b="0" dirty="0">
                <a:solidFill>
                  <a:srgbClr val="FFFF00"/>
                </a:solidFill>
                <a:latin typeface="+mj-lt"/>
                <a:ea typeface="黑体" pitchFamily="2" charset="-122"/>
              </a:rPr>
              <a:t>微机原理</a:t>
            </a:r>
            <a:r>
              <a:rPr lang="zh-CN" altLang="en-US" sz="3600" b="0" dirty="0">
                <a:solidFill>
                  <a:srgbClr val="FFFFFF"/>
                </a:solidFill>
                <a:latin typeface="+mj-lt"/>
                <a:ea typeface="黑体" pitchFamily="2" charset="-122"/>
              </a:rPr>
              <a:t>及</a:t>
            </a:r>
            <a:r>
              <a:rPr lang="zh-CN" altLang="en-US" sz="3600" b="0" dirty="0">
                <a:solidFill>
                  <a:srgbClr val="FFFF00"/>
                </a:solidFill>
                <a:latin typeface="+mj-lt"/>
                <a:ea typeface="黑体" pitchFamily="2" charset="-122"/>
              </a:rPr>
              <a:t>接口技术</a:t>
            </a:r>
            <a:endParaRPr lang="zh-CN" altLang="en-US" sz="4400" b="0" dirty="0">
              <a:solidFill>
                <a:srgbClr val="FFFF00"/>
              </a:solidFill>
              <a:latin typeface="+mj-lt"/>
              <a:ea typeface="黑体" pitchFamily="2" charset="-122"/>
            </a:endParaRPr>
          </a:p>
          <a:p>
            <a:pPr algn="r">
              <a:spcBef>
                <a:spcPct val="0"/>
              </a:spcBef>
              <a:buClrTx/>
              <a:buSzTx/>
              <a:buFontTx/>
              <a:buNone/>
            </a:pPr>
            <a:r>
              <a:rPr lang="zh-CN" altLang="en-US" sz="4000" b="0" dirty="0">
                <a:solidFill>
                  <a:srgbClr val="FFFFFF"/>
                </a:solidFill>
                <a:latin typeface="+mj-lt"/>
                <a:ea typeface="黑体" pitchFamily="2" charset="-122"/>
              </a:rPr>
              <a:t>第</a:t>
            </a:r>
            <a:r>
              <a:rPr lang="en-US" altLang="zh-CN" sz="7200" b="0" dirty="0">
                <a:solidFill>
                  <a:srgbClr val="FFFFFF"/>
                </a:solidFill>
                <a:latin typeface="+mj-lt"/>
                <a:ea typeface="黑体" pitchFamily="2" charset="-122"/>
              </a:rPr>
              <a:t>1</a:t>
            </a:r>
            <a:r>
              <a:rPr lang="zh-CN" altLang="en-US" sz="4000" b="0" dirty="0">
                <a:solidFill>
                  <a:srgbClr val="FFFFFF"/>
                </a:solidFill>
                <a:latin typeface="+mj-lt"/>
                <a:ea typeface="黑体" pitchFamily="2" charset="-122"/>
              </a:rPr>
              <a:t>章  序论：微型计算机概述</a:t>
            </a:r>
          </a:p>
        </p:txBody>
      </p:sp>
      <p:sp>
        <p:nvSpPr>
          <p:cNvPr id="694275" name="Rectangle 3"/>
          <p:cNvSpPr>
            <a:spLocks noChangeArrowheads="1"/>
          </p:cNvSpPr>
          <p:nvPr/>
        </p:nvSpPr>
        <p:spPr bwMode="auto">
          <a:xfrm>
            <a:off x="3059113" y="4579938"/>
            <a:ext cx="5905500" cy="649287"/>
          </a:xfrm>
          <a:prstGeom prst="rect">
            <a:avLst/>
          </a:prstGeom>
          <a:noFill/>
          <a:ln w="9525">
            <a:noFill/>
            <a:miter lim="800000"/>
            <a:headEnd/>
            <a:tailEnd/>
          </a:ln>
          <a:effectLst/>
        </p:spPr>
        <p:txBody>
          <a:bodyPr/>
          <a:lstStyle/>
          <a:p>
            <a:pPr algn="r">
              <a:spcBef>
                <a:spcPct val="20000"/>
              </a:spcBef>
              <a:buClr>
                <a:schemeClr val="bg2"/>
              </a:buClr>
              <a:buSzPct val="75000"/>
              <a:buFont typeface="Wingdings" pitchFamily="2" charset="2"/>
              <a:buNone/>
            </a:pPr>
            <a:r>
              <a:rPr lang="en-US" altLang="zh-CN" sz="3600" b="1" dirty="0">
                <a:latin typeface="+mn-lt"/>
                <a:ea typeface="楷体" panose="02010609060101010101" pitchFamily="49" charset="-122"/>
              </a:rPr>
              <a:t>1.2 </a:t>
            </a:r>
            <a:r>
              <a:rPr lang="zh-CN" altLang="en-US" sz="3600" b="1" dirty="0">
                <a:latin typeface="+mn-lt"/>
                <a:ea typeface="楷体" panose="02010609060101010101" pitchFamily="49" charset="-122"/>
              </a:rPr>
              <a:t>微处理器概述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94274">
                                            <p:txEl>
                                              <p:pRg st="0" end="0"/>
                                            </p:txEl>
                                          </p:spTgt>
                                        </p:tgtEl>
                                        <p:attrNameLst>
                                          <p:attrName>style.visibility</p:attrName>
                                        </p:attrNameLst>
                                      </p:cBhvr>
                                      <p:to>
                                        <p:strVal val="visible"/>
                                      </p:to>
                                    </p:set>
                                    <p:anim calcmode="lin" valueType="num">
                                      <p:cBhvr additive="base">
                                        <p:cTn id="7" dur="500" fill="hold"/>
                                        <p:tgtEl>
                                          <p:spTgt spid="69427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9427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94274">
                                            <p:txEl>
                                              <p:pRg st="1" end="1"/>
                                            </p:txEl>
                                          </p:spTgt>
                                        </p:tgtEl>
                                        <p:attrNameLst>
                                          <p:attrName>style.visibility</p:attrName>
                                        </p:attrNameLst>
                                      </p:cBhvr>
                                      <p:to>
                                        <p:strVal val="visible"/>
                                      </p:to>
                                    </p:set>
                                    <p:anim calcmode="lin" valueType="num">
                                      <p:cBhvr additive="base">
                                        <p:cTn id="11" dur="500" fill="hold"/>
                                        <p:tgtEl>
                                          <p:spTgt spid="69427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94274">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694275">
                                            <p:txEl>
                                              <p:pRg st="0" end="0"/>
                                            </p:txEl>
                                          </p:spTgt>
                                        </p:tgtEl>
                                        <p:attrNameLst>
                                          <p:attrName>style.visibility</p:attrName>
                                        </p:attrNameLst>
                                      </p:cBhvr>
                                      <p:to>
                                        <p:strVal val="visible"/>
                                      </p:to>
                                    </p:set>
                                    <p:anim calcmode="lin" valueType="num">
                                      <p:cBhvr additive="base">
                                        <p:cTn id="16" dur="500" fill="hold"/>
                                        <p:tgtEl>
                                          <p:spTgt spid="69427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942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idx="1"/>
          </p:nvPr>
        </p:nvSpPr>
        <p:spPr>
          <a:xfrm>
            <a:off x="250825" y="836712"/>
            <a:ext cx="8713788" cy="5400675"/>
          </a:xfrm>
        </p:spPr>
        <p:txBody>
          <a:bodyPr/>
          <a:lstStyle/>
          <a:p>
            <a:pPr marL="444500" indent="-444500">
              <a:buSzTx/>
              <a:buFont typeface="Wingdings" pitchFamily="2" charset="2"/>
              <a:buAutoNum type="arabicPeriod"/>
            </a:pPr>
            <a:r>
              <a:rPr lang="zh-CN" altLang="en-US" sz="2800" b="1" dirty="0">
                <a:latin typeface="Times New Roman" pitchFamily="18" charset="0"/>
              </a:rPr>
              <a:t>宾夕法尼亚大学莫尔学院的 </a:t>
            </a:r>
            <a:r>
              <a:rPr lang="en-US" altLang="zh-CN" sz="2800" b="1" dirty="0" err="1">
                <a:latin typeface="Times New Roman" pitchFamily="18" charset="0"/>
              </a:rPr>
              <a:t>J.Presper</a:t>
            </a:r>
            <a:r>
              <a:rPr lang="en-US" altLang="zh-CN" sz="2800" b="1" dirty="0">
                <a:latin typeface="Times New Roman" pitchFamily="18" charset="0"/>
              </a:rPr>
              <a:t> Eckert </a:t>
            </a:r>
            <a:r>
              <a:rPr lang="zh-CN" altLang="en-US" sz="2800" b="1" dirty="0">
                <a:latin typeface="Times New Roman" pitchFamily="18" charset="0"/>
              </a:rPr>
              <a:t>和</a:t>
            </a:r>
            <a:r>
              <a:rPr lang="en-US" altLang="zh-CN" sz="2800" b="1" dirty="0">
                <a:latin typeface="Times New Roman" pitchFamily="18" charset="0"/>
              </a:rPr>
              <a:t>John </a:t>
            </a:r>
            <a:r>
              <a:rPr lang="en-US" altLang="zh-CN" sz="2800" b="1" dirty="0" err="1">
                <a:latin typeface="Times New Roman" pitchFamily="18" charset="0"/>
              </a:rPr>
              <a:t>Mauchly</a:t>
            </a:r>
            <a:endParaRPr lang="en-US" altLang="zh-CN" sz="2800" b="1" dirty="0">
              <a:latin typeface="Times New Roman" pitchFamily="18" charset="0"/>
            </a:endParaRPr>
          </a:p>
          <a:p>
            <a:pPr marL="990600" lvl="1" indent="-366713">
              <a:buClr>
                <a:srgbClr val="006600"/>
              </a:buClr>
              <a:buSzPct val="75000"/>
              <a:buFont typeface="Wingdings" pitchFamily="2" charset="2"/>
              <a:buChar char="l"/>
            </a:pPr>
            <a:r>
              <a:rPr lang="en-US" altLang="zh-CN" b="1" dirty="0">
                <a:latin typeface="Times New Roman" pitchFamily="18" charset="0"/>
              </a:rPr>
              <a:t>ENIAC</a:t>
            </a:r>
            <a:r>
              <a:rPr lang="zh-CN" altLang="en-US" b="1" dirty="0">
                <a:latin typeface="Times New Roman" pitchFamily="18" charset="0"/>
              </a:rPr>
              <a:t>：美国军方投资，二战中已投入运行，</a:t>
            </a:r>
            <a:r>
              <a:rPr lang="en-US" altLang="zh-CN" b="1" dirty="0">
                <a:latin typeface="Times New Roman" pitchFamily="18" charset="0"/>
              </a:rPr>
              <a:t>1946</a:t>
            </a:r>
            <a:r>
              <a:rPr lang="zh-CN" altLang="en-US" b="1" dirty="0">
                <a:latin typeface="Times New Roman" pitchFamily="18" charset="0"/>
              </a:rPr>
              <a:t>年公开</a:t>
            </a:r>
          </a:p>
          <a:p>
            <a:pPr marL="990600" lvl="1" indent="-366713">
              <a:buClr>
                <a:srgbClr val="006600"/>
              </a:buClr>
              <a:buSzPct val="75000"/>
              <a:buFont typeface="Wingdings" pitchFamily="2" charset="2"/>
              <a:buChar char="l"/>
            </a:pPr>
            <a:r>
              <a:rPr lang="en-US" altLang="zh-CN" b="1" dirty="0">
                <a:latin typeface="Times New Roman" pitchFamily="18" charset="0"/>
              </a:rPr>
              <a:t>1944</a:t>
            </a:r>
            <a:r>
              <a:rPr lang="zh-CN" altLang="en-US" b="1" dirty="0">
                <a:latin typeface="Times New Roman" pitchFamily="18" charset="0"/>
              </a:rPr>
              <a:t>年，</a:t>
            </a:r>
            <a:r>
              <a:rPr lang="en-US" altLang="zh-CN" b="1" dirty="0">
                <a:latin typeface="Times New Roman" pitchFamily="18" charset="0"/>
              </a:rPr>
              <a:t>Von Neumann</a:t>
            </a:r>
            <a:r>
              <a:rPr lang="zh-CN" altLang="en-US" b="1" dirty="0">
                <a:latin typeface="Times New Roman" pitchFamily="18" charset="0"/>
              </a:rPr>
              <a:t>帮其明确目标，在备忘录中提出了</a:t>
            </a:r>
            <a:r>
              <a:rPr lang="en-US" altLang="zh-CN" b="1" dirty="0">
                <a:latin typeface="Times New Roman" pitchFamily="18" charset="0"/>
              </a:rPr>
              <a:t>EDVAC</a:t>
            </a:r>
            <a:r>
              <a:rPr lang="zh-CN" altLang="en-US" b="1" dirty="0">
                <a:latin typeface="Times New Roman" pitchFamily="18" charset="0"/>
              </a:rPr>
              <a:t>设计构想 </a:t>
            </a:r>
            <a:r>
              <a:rPr lang="zh-CN" altLang="en-US" b="1" dirty="0">
                <a:latin typeface="+mn-ea"/>
              </a:rPr>
              <a:t>→</a:t>
            </a:r>
            <a:r>
              <a:rPr lang="zh-CN" altLang="en-US" b="1" dirty="0"/>
              <a:t> </a:t>
            </a:r>
            <a:r>
              <a:rPr lang="zh-CN" altLang="en-US" b="1" dirty="0">
                <a:solidFill>
                  <a:srgbClr val="CC0000"/>
                </a:solidFill>
              </a:rPr>
              <a:t>冯</a:t>
            </a:r>
            <a:r>
              <a:rPr lang="en-US" altLang="zh-CN" b="1" dirty="0">
                <a:solidFill>
                  <a:srgbClr val="CC0000"/>
                </a:solidFill>
              </a:rPr>
              <a:t>·</a:t>
            </a:r>
            <a:r>
              <a:rPr lang="zh-CN" altLang="en-US" b="1" dirty="0">
                <a:solidFill>
                  <a:srgbClr val="CC0000"/>
                </a:solidFill>
              </a:rPr>
              <a:t>诺依曼结构</a:t>
            </a:r>
            <a:endParaRPr lang="zh-CN" altLang="en-US" b="1" dirty="0">
              <a:solidFill>
                <a:srgbClr val="CC0000"/>
              </a:solidFill>
              <a:latin typeface="Times New Roman" pitchFamily="18" charset="0"/>
            </a:endParaRPr>
          </a:p>
          <a:p>
            <a:pPr marL="990600" lvl="1" indent="-366713">
              <a:buClr>
                <a:srgbClr val="006600"/>
              </a:buClr>
              <a:buSzPct val="75000"/>
              <a:buFont typeface="Wingdings" pitchFamily="2" charset="2"/>
              <a:buChar char="l"/>
            </a:pPr>
            <a:r>
              <a:rPr lang="en-US" altLang="zh-CN" b="1" dirty="0">
                <a:latin typeface="Times New Roman" pitchFamily="18" charset="0"/>
              </a:rPr>
              <a:t>Herman </a:t>
            </a:r>
            <a:r>
              <a:rPr lang="en-US" altLang="zh-CN" b="1" dirty="0" err="1">
                <a:latin typeface="Times New Roman" pitchFamily="18" charset="0"/>
              </a:rPr>
              <a:t>Goldstine</a:t>
            </a:r>
            <a:r>
              <a:rPr lang="zh-CN" altLang="en-US" b="1" dirty="0">
                <a:latin typeface="Times New Roman" pitchFamily="18" charset="0"/>
              </a:rPr>
              <a:t>发表了这份备忘录</a:t>
            </a:r>
          </a:p>
          <a:p>
            <a:pPr marL="444500" indent="-444500">
              <a:buSzTx/>
              <a:buFont typeface="Wingdings" pitchFamily="2" charset="2"/>
              <a:buAutoNum type="arabicPeriod"/>
            </a:pPr>
            <a:r>
              <a:rPr lang="zh-CN" altLang="en-US" sz="2800" b="1" dirty="0">
                <a:latin typeface="Times New Roman" pitchFamily="18" charset="0"/>
              </a:rPr>
              <a:t>与</a:t>
            </a:r>
            <a:r>
              <a:rPr lang="en-US" altLang="zh-CN" sz="2800" b="1" dirty="0">
                <a:latin typeface="Times New Roman" pitchFamily="18" charset="0"/>
              </a:rPr>
              <a:t>ENIAC</a:t>
            </a:r>
            <a:r>
              <a:rPr lang="zh-CN" altLang="en-US" sz="2800" b="1" dirty="0">
                <a:latin typeface="Times New Roman" pitchFamily="18" charset="0"/>
              </a:rPr>
              <a:t>同一时期</a:t>
            </a:r>
          </a:p>
          <a:p>
            <a:pPr marL="990600" lvl="1" indent="-366713">
              <a:buClr>
                <a:srgbClr val="006600"/>
              </a:buClr>
              <a:buSzPct val="75000"/>
              <a:buFont typeface="Wingdings" pitchFamily="2" charset="2"/>
              <a:buChar char="l"/>
            </a:pPr>
            <a:r>
              <a:rPr lang="en-US" altLang="zh-CN" b="1" dirty="0">
                <a:latin typeface="Times New Roman" pitchFamily="18" charset="0"/>
              </a:rPr>
              <a:t>Howard Aiken</a:t>
            </a:r>
            <a:r>
              <a:rPr lang="zh-CN" altLang="en-US" b="1" dirty="0">
                <a:latin typeface="Times New Roman" pitchFamily="18" charset="0"/>
              </a:rPr>
              <a:t>在哈佛建造了</a:t>
            </a:r>
            <a:r>
              <a:rPr lang="en-US" altLang="zh-CN" b="1" dirty="0">
                <a:latin typeface="Times New Roman" pitchFamily="18" charset="0"/>
              </a:rPr>
              <a:t>Mark-I</a:t>
            </a:r>
          </a:p>
          <a:p>
            <a:pPr marL="990600" lvl="1" indent="-366713">
              <a:buClr>
                <a:srgbClr val="006600"/>
              </a:buClr>
              <a:buSzPct val="75000"/>
              <a:buFont typeface="Wingdings" pitchFamily="2" charset="2"/>
              <a:buChar char="l"/>
            </a:pPr>
            <a:r>
              <a:rPr lang="en-US" altLang="zh-CN" b="1" dirty="0">
                <a:latin typeface="Times New Roman" pitchFamily="18" charset="0"/>
              </a:rPr>
              <a:t>Mark-III</a:t>
            </a:r>
            <a:r>
              <a:rPr lang="zh-CN" altLang="en-US" b="1" dirty="0">
                <a:latin typeface="Times New Roman" pitchFamily="18" charset="0"/>
              </a:rPr>
              <a:t>、</a:t>
            </a:r>
            <a:r>
              <a:rPr lang="en-US" altLang="zh-CN" b="1" dirty="0">
                <a:latin typeface="Times New Roman" pitchFamily="18" charset="0"/>
              </a:rPr>
              <a:t>Mark-IV</a:t>
            </a:r>
            <a:r>
              <a:rPr lang="zh-CN" altLang="en-US" b="1" dirty="0">
                <a:latin typeface="Times New Roman" pitchFamily="18" charset="0"/>
              </a:rPr>
              <a:t>：数据、指令存储在不同的物理空间 </a:t>
            </a:r>
            <a:r>
              <a:rPr lang="zh-CN" altLang="en-US" b="1" dirty="0">
                <a:latin typeface="+mn-ea"/>
              </a:rPr>
              <a:t>→</a:t>
            </a:r>
            <a:r>
              <a:rPr lang="zh-CN" altLang="en-US" b="1" dirty="0">
                <a:latin typeface="Times New Roman" pitchFamily="18" charset="0"/>
              </a:rPr>
              <a:t> </a:t>
            </a:r>
            <a:r>
              <a:rPr lang="zh-CN" altLang="en-US" b="1" dirty="0">
                <a:solidFill>
                  <a:srgbClr val="CC0000"/>
                </a:solidFill>
                <a:latin typeface="Times New Roman" pitchFamily="18" charset="0"/>
              </a:rPr>
              <a:t>哈佛结构</a:t>
            </a:r>
          </a:p>
        </p:txBody>
      </p:sp>
      <p:sp>
        <p:nvSpPr>
          <p:cNvPr id="5" name="灯片编号占位符 4"/>
          <p:cNvSpPr>
            <a:spLocks noGrp="1"/>
          </p:cNvSpPr>
          <p:nvPr>
            <p:ph type="sldNum" sz="quarter" idx="11"/>
          </p:nvPr>
        </p:nvSpPr>
        <p:spPr/>
        <p:txBody>
          <a:bodyPr/>
          <a:lstStyle/>
          <a:p>
            <a:fld id="{7D2B73EE-167F-401C-8EF4-FD2A32FB3861}" type="slidenum">
              <a:rPr lang="zh-CN" altLang="en-US"/>
              <a:pPr/>
              <a:t>23</a:t>
            </a:fld>
            <a:endParaRPr lang="en-US" altLang="zh-CN"/>
          </a:p>
        </p:txBody>
      </p:sp>
      <p:sp>
        <p:nvSpPr>
          <p:cNvPr id="3" name="标题 2"/>
          <p:cNvSpPr>
            <a:spLocks noGrp="1"/>
          </p:cNvSpPr>
          <p:nvPr>
            <p:ph type="title"/>
          </p:nvPr>
        </p:nvSpPr>
        <p:spPr/>
        <p:txBody>
          <a:bodyPr/>
          <a:lstStyle/>
          <a:p>
            <a:r>
              <a:rPr lang="zh-CN" altLang="en-US" dirty="0">
                <a:solidFill>
                  <a:srgbClr val="006600"/>
                </a:solidFill>
                <a:ea typeface="黑体" pitchFamily="2" charset="-122"/>
              </a:rPr>
              <a:t>历史回顾</a:t>
            </a:r>
            <a:endParaRPr lang="zh-CN" altLang="en-US" dirty="0"/>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idx="1"/>
          </p:nvPr>
        </p:nvSpPr>
        <p:spPr>
          <a:xfrm>
            <a:off x="457200" y="1412875"/>
            <a:ext cx="5051425" cy="5040313"/>
          </a:xfrm>
        </p:spPr>
        <p:txBody>
          <a:bodyPr/>
          <a:lstStyle/>
          <a:p>
            <a:pPr marL="0" indent="0">
              <a:spcBef>
                <a:spcPct val="0"/>
              </a:spcBef>
              <a:buSzTx/>
              <a:buFont typeface="Wingdings" pitchFamily="2" charset="2"/>
              <a:buNone/>
            </a:pPr>
            <a:r>
              <a:rPr lang="en-US" altLang="zh-CN" sz="2800" b="1">
                <a:latin typeface="Times New Roman" pitchFamily="18" charset="0"/>
              </a:rPr>
              <a:t>1971</a:t>
            </a:r>
            <a:r>
              <a:rPr lang="zh-CN" altLang="en-US" sz="2800" b="1">
                <a:latin typeface="Times New Roman" pitchFamily="18" charset="0"/>
              </a:rPr>
              <a:t>年</a:t>
            </a:r>
            <a:r>
              <a:rPr lang="en-US" altLang="zh-CN" sz="2800" b="1">
                <a:latin typeface="Times New Roman" pitchFamily="18" charset="0"/>
              </a:rPr>
              <a:t>11</a:t>
            </a:r>
            <a:r>
              <a:rPr lang="zh-CN" altLang="en-US" sz="2800" b="1">
                <a:latin typeface="Times New Roman" pitchFamily="18" charset="0"/>
              </a:rPr>
              <a:t>月</a:t>
            </a:r>
            <a:r>
              <a:rPr lang="en-US" altLang="zh-CN" sz="2800" b="1">
                <a:latin typeface="Times New Roman" pitchFamily="18" charset="0"/>
              </a:rPr>
              <a:t>15</a:t>
            </a:r>
            <a:r>
              <a:rPr lang="zh-CN" altLang="en-US" sz="2800" b="1">
                <a:latin typeface="Times New Roman" pitchFamily="18" charset="0"/>
              </a:rPr>
              <a:t>日：</a:t>
            </a:r>
          </a:p>
          <a:p>
            <a:pPr marL="0" indent="0">
              <a:spcBef>
                <a:spcPct val="0"/>
              </a:spcBef>
              <a:buSzTx/>
              <a:buFont typeface="Wingdings" pitchFamily="2" charset="2"/>
              <a:buNone/>
            </a:pPr>
            <a:r>
              <a:rPr lang="zh-CN" altLang="en-US" sz="2800" b="1">
                <a:latin typeface="Times New Roman" pitchFamily="18" charset="0"/>
              </a:rPr>
              <a:t>世界上第一块个人微型处理器</a:t>
            </a:r>
            <a:r>
              <a:rPr lang="en-US" altLang="zh-CN" sz="2800" b="1">
                <a:solidFill>
                  <a:srgbClr val="FF0000"/>
                </a:solidFill>
                <a:latin typeface="Times New Roman" pitchFamily="18" charset="0"/>
              </a:rPr>
              <a:t>4004</a:t>
            </a:r>
            <a:r>
              <a:rPr lang="zh-CN" altLang="en-US" sz="2800" b="1">
                <a:latin typeface="Times New Roman" pitchFamily="18" charset="0"/>
              </a:rPr>
              <a:t>诞生，售价每个</a:t>
            </a:r>
            <a:r>
              <a:rPr lang="en-US" altLang="zh-CN" sz="2800" b="1">
                <a:latin typeface="Times New Roman" pitchFamily="18" charset="0"/>
              </a:rPr>
              <a:t>$200</a:t>
            </a:r>
            <a:r>
              <a:rPr lang="zh-CN" altLang="en-US" sz="2800" b="1">
                <a:latin typeface="Times New Roman" pitchFamily="18" charset="0"/>
              </a:rPr>
              <a:t>。</a:t>
            </a:r>
          </a:p>
          <a:p>
            <a:pPr marL="0" indent="0">
              <a:spcBef>
                <a:spcPct val="0"/>
              </a:spcBef>
              <a:buSzTx/>
              <a:buFont typeface="Wingdings" pitchFamily="2" charset="2"/>
              <a:buNone/>
            </a:pPr>
            <a:r>
              <a:rPr lang="en-US" altLang="zh-CN" sz="2800" b="1">
                <a:solidFill>
                  <a:srgbClr val="0000FF"/>
                </a:solidFill>
                <a:latin typeface="Times New Roman" pitchFamily="18" charset="0"/>
              </a:rPr>
              <a:t>4</a:t>
            </a:r>
            <a:r>
              <a:rPr lang="zh-CN" altLang="en-US" sz="2800" b="1">
                <a:solidFill>
                  <a:srgbClr val="0000FF"/>
                </a:solidFill>
                <a:latin typeface="Times New Roman" pitchFamily="18" charset="0"/>
              </a:rPr>
              <a:t>位微处理器。</a:t>
            </a:r>
          </a:p>
          <a:p>
            <a:pPr marL="0" indent="0">
              <a:spcBef>
                <a:spcPct val="0"/>
              </a:spcBef>
              <a:buSzTx/>
              <a:buFont typeface="Wingdings" pitchFamily="2" charset="2"/>
              <a:buNone/>
            </a:pPr>
            <a:r>
              <a:rPr lang="zh-CN" altLang="en-US" sz="2800" b="1">
                <a:solidFill>
                  <a:srgbClr val="0000FF"/>
                </a:solidFill>
                <a:latin typeface="Times New Roman" pitchFamily="18" charset="0"/>
              </a:rPr>
              <a:t>最先应用于</a:t>
            </a:r>
            <a:r>
              <a:rPr lang="en-US" altLang="zh-CN" sz="2800" b="1">
                <a:solidFill>
                  <a:srgbClr val="0000FF"/>
                </a:solidFill>
                <a:latin typeface="Times New Roman" pitchFamily="18" charset="0"/>
              </a:rPr>
              <a:t>Busicom</a:t>
            </a:r>
            <a:r>
              <a:rPr lang="zh-CN" altLang="en-US" sz="2800" b="1">
                <a:solidFill>
                  <a:srgbClr val="0000FF"/>
                </a:solidFill>
                <a:latin typeface="Times New Roman" pitchFamily="18" charset="0"/>
              </a:rPr>
              <a:t>计算器。</a:t>
            </a:r>
            <a:endParaRPr lang="en-US" altLang="zh-CN" sz="2800" b="1">
              <a:solidFill>
                <a:srgbClr val="0000FF"/>
              </a:solidFill>
              <a:latin typeface="Times New Roman" pitchFamily="18" charset="0"/>
            </a:endParaRPr>
          </a:p>
        </p:txBody>
      </p:sp>
      <p:sp>
        <p:nvSpPr>
          <p:cNvPr id="8" name="灯片编号占位符 4"/>
          <p:cNvSpPr>
            <a:spLocks noGrp="1"/>
          </p:cNvSpPr>
          <p:nvPr>
            <p:ph type="sldNum" sz="quarter" idx="11"/>
          </p:nvPr>
        </p:nvSpPr>
        <p:spPr/>
        <p:txBody>
          <a:bodyPr/>
          <a:lstStyle/>
          <a:p>
            <a:fld id="{C2FE908C-D930-4E13-AEBA-9E6BC5EE917F}" type="slidenum">
              <a:rPr lang="zh-CN" altLang="en-US"/>
              <a:pPr/>
              <a:t>24</a:t>
            </a:fld>
            <a:endParaRPr lang="en-US" altLang="zh-CN"/>
          </a:p>
        </p:txBody>
      </p:sp>
      <p:sp>
        <p:nvSpPr>
          <p:cNvPr id="655364" name="Rectangle 4"/>
          <p:cNvSpPr>
            <a:spLocks noChangeArrowheads="1"/>
          </p:cNvSpPr>
          <p:nvPr/>
        </p:nvSpPr>
        <p:spPr bwMode="auto">
          <a:xfrm>
            <a:off x="755576" y="550069"/>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655368" name="Picture 8" descr="08641E780BFDF7FA9B4A96200B8057FD"/>
          <p:cNvPicPr>
            <a:picLocks noChangeAspect="1" noChangeArrowheads="1"/>
          </p:cNvPicPr>
          <p:nvPr/>
        </p:nvPicPr>
        <p:blipFill>
          <a:blip r:embed="rId2" cstate="print"/>
          <a:srcRect/>
          <a:stretch>
            <a:fillRect/>
          </a:stretch>
        </p:blipFill>
        <p:spPr bwMode="auto">
          <a:xfrm>
            <a:off x="5565775" y="549275"/>
            <a:ext cx="3406775" cy="5903913"/>
          </a:xfrm>
          <a:prstGeom prst="rect">
            <a:avLst/>
          </a:prstGeom>
          <a:noFill/>
        </p:spPr>
      </p:pic>
      <p:pic>
        <p:nvPicPr>
          <p:cNvPr id="655372" name="Picture 12"/>
          <p:cNvPicPr>
            <a:picLocks noChangeAspect="1" noChangeArrowheads="1"/>
          </p:cNvPicPr>
          <p:nvPr/>
        </p:nvPicPr>
        <p:blipFill>
          <a:blip r:embed="rId3" cstate="print"/>
          <a:srcRect/>
          <a:stretch>
            <a:fillRect/>
          </a:stretch>
        </p:blipFill>
        <p:spPr bwMode="auto">
          <a:xfrm>
            <a:off x="539750" y="3933825"/>
            <a:ext cx="2976563" cy="2232025"/>
          </a:xfrm>
          <a:prstGeom prst="rect">
            <a:avLst/>
          </a:prstGeom>
          <a:noFill/>
          <a:ln w="38100" algn="ctr">
            <a:noFill/>
            <a:miter lim="800000"/>
            <a:headEnd/>
            <a:tailEnd type="none" w="med" len="lg"/>
          </a:ln>
          <a:effectLst/>
        </p:spPr>
      </p:pic>
      <p:sp>
        <p:nvSpPr>
          <p:cNvPr id="3" name="标题 2"/>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4" name="爆炸形 2 3"/>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第一代</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idx="1"/>
          </p:nvPr>
        </p:nvSpPr>
        <p:spPr>
          <a:xfrm>
            <a:off x="457200" y="1412875"/>
            <a:ext cx="5051425" cy="5040313"/>
          </a:xfrm>
        </p:spPr>
        <p:txBody>
          <a:bodyPr/>
          <a:lstStyle/>
          <a:p>
            <a:pPr marL="0" indent="0">
              <a:spcBef>
                <a:spcPct val="0"/>
              </a:spcBef>
              <a:buSzTx/>
              <a:buFont typeface="Wingdings" pitchFamily="2" charset="2"/>
              <a:buNone/>
            </a:pPr>
            <a:r>
              <a:rPr lang="en-US" altLang="en-US" sz="2800" b="1">
                <a:latin typeface="Times New Roman" pitchFamily="18" charset="0"/>
              </a:rPr>
              <a:t>1972年：</a:t>
            </a:r>
            <a:r>
              <a:rPr lang="en-US" altLang="en-US" sz="2800" b="1">
                <a:solidFill>
                  <a:srgbClr val="FF0000"/>
                </a:solidFill>
                <a:latin typeface="Times New Roman" pitchFamily="18" charset="0"/>
              </a:rPr>
              <a:t>8008</a:t>
            </a:r>
            <a:r>
              <a:rPr lang="en-US" altLang="en-US" sz="2800" b="1">
                <a:latin typeface="Times New Roman" pitchFamily="18" charset="0"/>
              </a:rPr>
              <a:t>微处理器</a:t>
            </a:r>
            <a:r>
              <a:rPr lang="en-US" altLang="zh-CN" sz="2800" b="1">
                <a:latin typeface="Times New Roman" pitchFamily="18" charset="0"/>
              </a:rPr>
              <a:t>。</a:t>
            </a:r>
          </a:p>
          <a:p>
            <a:pPr marL="0" indent="0">
              <a:spcBef>
                <a:spcPct val="0"/>
              </a:spcBef>
              <a:buSzTx/>
              <a:buFont typeface="Wingdings" pitchFamily="2" charset="2"/>
              <a:buNone/>
            </a:pPr>
            <a:r>
              <a:rPr lang="en-US" altLang="zh-CN" sz="2800" b="1">
                <a:solidFill>
                  <a:srgbClr val="0000FF"/>
                </a:solidFill>
                <a:latin typeface="Times New Roman" pitchFamily="18" charset="0"/>
              </a:rPr>
              <a:t>8</a:t>
            </a:r>
            <a:r>
              <a:rPr lang="zh-CN" altLang="en-US" sz="2800" b="1">
                <a:solidFill>
                  <a:srgbClr val="0000FF"/>
                </a:solidFill>
                <a:latin typeface="Times New Roman" pitchFamily="18" charset="0"/>
              </a:rPr>
              <a:t>位微处理器。</a:t>
            </a:r>
          </a:p>
          <a:p>
            <a:pPr marL="0" indent="0">
              <a:spcBef>
                <a:spcPct val="0"/>
              </a:spcBef>
              <a:buSzTx/>
              <a:buFont typeface="Wingdings" pitchFamily="2" charset="2"/>
              <a:buNone/>
            </a:pPr>
            <a:r>
              <a:rPr lang="zh-CN" altLang="en-US" sz="2800" b="1">
                <a:solidFill>
                  <a:srgbClr val="0000FF"/>
                </a:solidFill>
                <a:latin typeface="Times New Roman" pitchFamily="18" charset="0"/>
              </a:rPr>
              <a:t>于</a:t>
            </a:r>
            <a:r>
              <a:rPr lang="en-US" altLang="zh-CN" sz="2800" b="1">
                <a:solidFill>
                  <a:srgbClr val="0000FF"/>
                </a:solidFill>
                <a:latin typeface="Times New Roman" pitchFamily="18" charset="0"/>
              </a:rPr>
              <a:t>1974</a:t>
            </a:r>
            <a:r>
              <a:rPr lang="zh-CN" altLang="en-US" sz="2800" b="1">
                <a:solidFill>
                  <a:srgbClr val="0000FF"/>
                </a:solidFill>
                <a:latin typeface="Times New Roman" pitchFamily="18" charset="0"/>
              </a:rPr>
              <a:t>年被一款名为</a:t>
            </a:r>
            <a:r>
              <a:rPr lang="en-US" altLang="zh-CN" sz="2800" b="1">
                <a:solidFill>
                  <a:srgbClr val="0000FF"/>
                </a:solidFill>
                <a:latin typeface="Times New Roman" pitchFamily="18" charset="0"/>
              </a:rPr>
              <a:t>Mark-8</a:t>
            </a:r>
            <a:r>
              <a:rPr lang="zh-CN" altLang="en-US" sz="2800" b="1">
                <a:solidFill>
                  <a:srgbClr val="0000FF"/>
                </a:solidFill>
                <a:latin typeface="Times New Roman" pitchFamily="18" charset="0"/>
              </a:rPr>
              <a:t>的设备采用。</a:t>
            </a:r>
            <a:endParaRPr lang="en-US" altLang="zh-CN" sz="2800" b="1">
              <a:solidFill>
                <a:srgbClr val="0000FF"/>
              </a:solidFill>
              <a:latin typeface="Times New Roman" pitchFamily="18" charset="0"/>
            </a:endParaRPr>
          </a:p>
        </p:txBody>
      </p:sp>
      <p:sp>
        <p:nvSpPr>
          <p:cNvPr id="8" name="灯片编号占位符 4"/>
          <p:cNvSpPr>
            <a:spLocks noGrp="1"/>
          </p:cNvSpPr>
          <p:nvPr>
            <p:ph type="sldNum" sz="quarter" idx="11"/>
          </p:nvPr>
        </p:nvSpPr>
        <p:spPr/>
        <p:txBody>
          <a:bodyPr/>
          <a:lstStyle/>
          <a:p>
            <a:fld id="{3B4CE513-45D4-4131-AE3C-592E2CBDC916}" type="slidenum">
              <a:rPr lang="zh-CN" altLang="en-US"/>
              <a:pPr/>
              <a:t>25</a:t>
            </a:fld>
            <a:endParaRPr lang="en-US" altLang="zh-CN"/>
          </a:p>
        </p:txBody>
      </p:sp>
      <p:sp>
        <p:nvSpPr>
          <p:cNvPr id="697348"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697351" name="Picture 7"/>
          <p:cNvPicPr>
            <a:picLocks noChangeAspect="1" noChangeArrowheads="1"/>
          </p:cNvPicPr>
          <p:nvPr/>
        </p:nvPicPr>
        <p:blipFill>
          <a:blip r:embed="rId2" cstate="print"/>
          <a:srcRect/>
          <a:stretch>
            <a:fillRect/>
          </a:stretch>
        </p:blipFill>
        <p:spPr bwMode="auto">
          <a:xfrm>
            <a:off x="5494338" y="404813"/>
            <a:ext cx="3470275" cy="6048375"/>
          </a:xfrm>
          <a:prstGeom prst="rect">
            <a:avLst/>
          </a:prstGeom>
          <a:noFill/>
          <a:ln w="38100" algn="ctr">
            <a:noFill/>
            <a:miter lim="800000"/>
            <a:headEnd/>
            <a:tailEnd type="none" w="med" len="lg"/>
          </a:ln>
          <a:effectLst/>
        </p:spPr>
      </p:pic>
      <p:pic>
        <p:nvPicPr>
          <p:cNvPr id="697352" name="Picture 8"/>
          <p:cNvPicPr>
            <a:picLocks noChangeAspect="1" noChangeArrowheads="1"/>
          </p:cNvPicPr>
          <p:nvPr/>
        </p:nvPicPr>
        <p:blipFill>
          <a:blip r:embed="rId3" cstate="print"/>
          <a:srcRect/>
          <a:stretch>
            <a:fillRect/>
          </a:stretch>
        </p:blipFill>
        <p:spPr bwMode="auto">
          <a:xfrm>
            <a:off x="971550" y="3429000"/>
            <a:ext cx="3816350" cy="2862263"/>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第一代</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4E5BD69C-E48C-4F0C-B877-4C79A05D54D3}" type="slidenum">
              <a:rPr lang="zh-CN" altLang="en-US"/>
              <a:pPr/>
              <a:t>26</a:t>
            </a:fld>
            <a:endParaRPr lang="en-US" altLang="zh-CN"/>
          </a:p>
        </p:txBody>
      </p:sp>
      <p:sp>
        <p:nvSpPr>
          <p:cNvPr id="698372"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698375" name="Picture 7"/>
          <p:cNvPicPr>
            <a:picLocks noChangeAspect="1" noChangeArrowheads="1"/>
          </p:cNvPicPr>
          <p:nvPr/>
        </p:nvPicPr>
        <p:blipFill>
          <a:blip r:embed="rId2" cstate="print"/>
          <a:srcRect/>
          <a:stretch>
            <a:fillRect/>
          </a:stretch>
        </p:blipFill>
        <p:spPr bwMode="auto">
          <a:xfrm>
            <a:off x="5292725" y="404813"/>
            <a:ext cx="3671888" cy="6048375"/>
          </a:xfrm>
          <a:prstGeom prst="rect">
            <a:avLst/>
          </a:prstGeom>
          <a:noFill/>
          <a:ln w="38100" algn="ctr">
            <a:noFill/>
            <a:miter lim="800000"/>
            <a:headEnd/>
            <a:tailEnd type="none" w="med" len="lg"/>
          </a:ln>
          <a:effectLst/>
        </p:spPr>
      </p:pic>
      <p:pic>
        <p:nvPicPr>
          <p:cNvPr id="698376" name="Picture 8"/>
          <p:cNvPicPr>
            <a:picLocks noChangeAspect="1" noChangeArrowheads="1"/>
          </p:cNvPicPr>
          <p:nvPr/>
        </p:nvPicPr>
        <p:blipFill>
          <a:blip r:embed="rId3" cstate="print"/>
          <a:srcRect/>
          <a:stretch>
            <a:fillRect/>
          </a:stretch>
        </p:blipFill>
        <p:spPr bwMode="auto">
          <a:xfrm>
            <a:off x="611188" y="3532188"/>
            <a:ext cx="4286250" cy="3209925"/>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10" name="爆炸形 2 9"/>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第二代</a:t>
            </a:r>
          </a:p>
        </p:txBody>
      </p:sp>
      <p:sp>
        <p:nvSpPr>
          <p:cNvPr id="698370" name="Rectangle 2"/>
          <p:cNvSpPr>
            <a:spLocks noGrp="1" noChangeArrowheads="1"/>
          </p:cNvSpPr>
          <p:nvPr>
            <p:ph idx="1"/>
          </p:nvPr>
        </p:nvSpPr>
        <p:spPr>
          <a:xfrm>
            <a:off x="457200" y="1412875"/>
            <a:ext cx="5051425" cy="5040313"/>
          </a:xfrm>
        </p:spPr>
        <p:txBody>
          <a:bodyPr/>
          <a:lstStyle/>
          <a:p>
            <a:pPr marL="0" indent="0">
              <a:spcBef>
                <a:spcPct val="0"/>
              </a:spcBef>
              <a:buSzTx/>
              <a:buFont typeface="Wingdings" pitchFamily="2" charset="2"/>
              <a:buNone/>
            </a:pPr>
            <a:r>
              <a:rPr lang="en-US" altLang="zh-CN" sz="2800" b="1" dirty="0">
                <a:latin typeface="Times New Roman" pitchFamily="18" charset="0"/>
              </a:rPr>
              <a:t>1974</a:t>
            </a:r>
            <a:r>
              <a:rPr lang="zh-CN" altLang="en-US" sz="2800" b="1" dirty="0">
                <a:latin typeface="Times New Roman" pitchFamily="18" charset="0"/>
              </a:rPr>
              <a:t>年：</a:t>
            </a:r>
            <a:r>
              <a:rPr lang="en-US" altLang="zh-CN" sz="2800" b="1" dirty="0">
                <a:solidFill>
                  <a:srgbClr val="FF0000"/>
                </a:solidFill>
                <a:latin typeface="Times New Roman" pitchFamily="18" charset="0"/>
              </a:rPr>
              <a:t>8080</a:t>
            </a:r>
            <a:r>
              <a:rPr lang="zh-CN" altLang="en-US" sz="2800" b="1" dirty="0">
                <a:latin typeface="Times New Roman" pitchFamily="18" charset="0"/>
              </a:rPr>
              <a:t>微处理器。</a:t>
            </a:r>
          </a:p>
          <a:p>
            <a:pPr marL="0" indent="0">
              <a:spcBef>
                <a:spcPct val="0"/>
              </a:spcBef>
              <a:buSzTx/>
              <a:buFont typeface="Wingdings" pitchFamily="2" charset="2"/>
              <a:buNone/>
            </a:pPr>
            <a:r>
              <a:rPr lang="en-US" altLang="zh-CN" sz="2800" b="1" dirty="0">
                <a:solidFill>
                  <a:srgbClr val="0000FF"/>
                </a:solidFill>
                <a:latin typeface="Times New Roman" pitchFamily="18" charset="0"/>
              </a:rPr>
              <a:t>8080</a:t>
            </a:r>
            <a:r>
              <a:rPr lang="zh-CN" altLang="en-US" sz="2800" b="1" dirty="0">
                <a:solidFill>
                  <a:srgbClr val="0000FF"/>
                </a:solidFill>
                <a:latin typeface="Times New Roman" pitchFamily="18" charset="0"/>
              </a:rPr>
              <a:t>有幸成为了第一款个人计算机</a:t>
            </a:r>
            <a:r>
              <a:rPr lang="en-US" altLang="zh-CN" sz="2800" b="1" dirty="0">
                <a:solidFill>
                  <a:srgbClr val="0000FF"/>
                </a:solidFill>
                <a:latin typeface="Times New Roman" pitchFamily="18" charset="0"/>
              </a:rPr>
              <a:t>Altair</a:t>
            </a:r>
            <a:r>
              <a:rPr lang="zh-CN" altLang="en-US" sz="2800" b="1" dirty="0">
                <a:solidFill>
                  <a:srgbClr val="0000FF"/>
                </a:solidFill>
                <a:latin typeface="Times New Roman" pitchFamily="18" charset="0"/>
              </a:rPr>
              <a:t>的大脑，计算机爱好者花费</a:t>
            </a:r>
            <a:r>
              <a:rPr lang="en-US" altLang="zh-CN" sz="2800" b="1" dirty="0">
                <a:solidFill>
                  <a:srgbClr val="0000FF"/>
                </a:solidFill>
                <a:latin typeface="Times New Roman" pitchFamily="18" charset="0"/>
              </a:rPr>
              <a:t>395</a:t>
            </a:r>
            <a:r>
              <a:rPr lang="zh-CN" altLang="en-US" sz="2800" b="1" dirty="0">
                <a:solidFill>
                  <a:srgbClr val="0000FF"/>
                </a:solidFill>
                <a:latin typeface="Times New Roman" pitchFamily="18" charset="0"/>
              </a:rPr>
              <a:t>美元即可购得 </a:t>
            </a:r>
            <a:r>
              <a:rPr lang="en-US" altLang="zh-CN" sz="2800" b="1" dirty="0">
                <a:solidFill>
                  <a:srgbClr val="0000FF"/>
                </a:solidFill>
                <a:latin typeface="Times New Roman" pitchFamily="18" charset="0"/>
                <a:hlinkClick r:id="rId4" action="ppaction://hlinksldjump"/>
              </a:rPr>
              <a:t>Altair</a:t>
            </a:r>
            <a:r>
              <a:rPr lang="en-US" altLang="zh-CN" sz="2800" b="1" dirty="0">
                <a:solidFill>
                  <a:srgbClr val="0000FF"/>
                </a:solidFill>
                <a:latin typeface="Times New Roman" pitchFamily="18" charset="0"/>
              </a:rPr>
              <a:t> </a:t>
            </a:r>
            <a:r>
              <a:rPr lang="zh-CN" altLang="en-US" sz="2800" b="1" dirty="0">
                <a:solidFill>
                  <a:srgbClr val="0000FF"/>
                </a:solidFill>
                <a:latin typeface="Times New Roman" pitchFamily="18" charset="0"/>
              </a:rPr>
              <a:t>套件。</a:t>
            </a:r>
            <a:endParaRPr lang="en-US" altLang="zh-CN" sz="2800" b="1" dirty="0">
              <a:solidFill>
                <a:srgbClr val="0000FF"/>
              </a:solidFill>
              <a:latin typeface="Times New Roman" pitchFamily="18" charset="0"/>
            </a:endParaRPr>
          </a:p>
        </p:txBody>
      </p:sp>
      <p:sp>
        <p:nvSpPr>
          <p:cNvPr id="698377" name="AutoShape 9">
            <a:hlinkClick r:id="rId5" action="ppaction://hlinksldjump" highlightClick="1"/>
          </p:cNvPr>
          <p:cNvSpPr>
            <a:spLocks noChangeArrowheads="1"/>
          </p:cNvSpPr>
          <p:nvPr/>
        </p:nvSpPr>
        <p:spPr bwMode="auto">
          <a:xfrm>
            <a:off x="1619250" y="3284538"/>
            <a:ext cx="360363" cy="360362"/>
          </a:xfrm>
          <a:prstGeom prst="actionButtonInformation">
            <a:avLst/>
          </a:prstGeom>
          <a:solidFill>
            <a:srgbClr val="9999FF"/>
          </a:solidFill>
          <a:ln w="38100">
            <a:noFill/>
            <a:miter lim="800000"/>
            <a:headEnd/>
            <a:tailEnd type="none" w="med" len="lg"/>
          </a:ln>
          <a:effectLst/>
        </p:spPr>
        <p:txBody>
          <a:bodyPr wrap="none" anchor="ctr"/>
          <a:lstStyle/>
          <a:p>
            <a:endParaRPr lang="zh-CN" alt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8851" name="Rectangle 3"/>
          <p:cNvSpPr>
            <a:spLocks noGrp="1" noChangeArrowheads="1"/>
          </p:cNvSpPr>
          <p:nvPr>
            <p:ph idx="1"/>
          </p:nvPr>
        </p:nvSpPr>
        <p:spPr>
          <a:xfrm>
            <a:off x="34925" y="4724400"/>
            <a:ext cx="5688013" cy="433388"/>
          </a:xfrm>
        </p:spPr>
        <p:txBody>
          <a:bodyPr/>
          <a:lstStyle/>
          <a:p>
            <a:pPr>
              <a:lnSpc>
                <a:spcPct val="90000"/>
              </a:lnSpc>
              <a:buFont typeface="Wingdings" pitchFamily="2" charset="2"/>
              <a:buNone/>
            </a:pPr>
            <a:r>
              <a:rPr lang="en-US" altLang="zh-CN" sz="2000">
                <a:solidFill>
                  <a:srgbClr val="FFFF66"/>
                </a:solidFill>
                <a:latin typeface="Times New Roman" pitchFamily="18" charset="0"/>
              </a:rPr>
              <a:t>Altair 8800 Computer with 8 inch floppy disk system</a:t>
            </a:r>
            <a:endParaRPr lang="zh-CN" altLang="en-US" sz="2000">
              <a:solidFill>
                <a:srgbClr val="FFFF66"/>
              </a:solidFill>
              <a:latin typeface="Times New Roman" pitchFamily="18" charset="0"/>
            </a:endParaRPr>
          </a:p>
        </p:txBody>
      </p:sp>
      <p:sp>
        <p:nvSpPr>
          <p:cNvPr id="9" name="灯片编号占位符 4"/>
          <p:cNvSpPr>
            <a:spLocks noGrp="1"/>
          </p:cNvSpPr>
          <p:nvPr>
            <p:ph type="sldNum" sz="quarter" idx="11"/>
          </p:nvPr>
        </p:nvSpPr>
        <p:spPr/>
        <p:txBody>
          <a:bodyPr/>
          <a:lstStyle/>
          <a:p>
            <a:fld id="{387F15BE-0314-46B5-913E-849051251356}" type="slidenum">
              <a:rPr lang="zh-CN" altLang="en-US"/>
              <a:pPr/>
              <a:t>27</a:t>
            </a:fld>
            <a:endParaRPr lang="en-US" altLang="zh-CN"/>
          </a:p>
        </p:txBody>
      </p:sp>
      <p:pic>
        <p:nvPicPr>
          <p:cNvPr id="718852" name="Picture 4"/>
          <p:cNvPicPr>
            <a:picLocks noChangeAspect="1" noChangeArrowheads="1"/>
          </p:cNvPicPr>
          <p:nvPr/>
        </p:nvPicPr>
        <p:blipFill>
          <a:blip r:embed="rId2" cstate="print">
            <a:lum bright="20000"/>
          </a:blip>
          <a:srcRect/>
          <a:stretch>
            <a:fillRect/>
          </a:stretch>
        </p:blipFill>
        <p:spPr bwMode="auto">
          <a:xfrm>
            <a:off x="144463" y="130175"/>
            <a:ext cx="5651500" cy="5099050"/>
          </a:xfrm>
          <a:prstGeom prst="rect">
            <a:avLst/>
          </a:prstGeom>
          <a:noFill/>
          <a:ln w="38100" algn="ctr">
            <a:solidFill>
              <a:srgbClr val="33CC33"/>
            </a:solidFill>
            <a:miter lim="800000"/>
            <a:headEnd/>
            <a:tailEnd type="none" w="med" len="lg"/>
          </a:ln>
          <a:effectLst/>
        </p:spPr>
      </p:pic>
      <p:sp>
        <p:nvSpPr>
          <p:cNvPr id="718853" name="AutoShape 5">
            <a:hlinkClick r:id="" action="ppaction://hlinkshowjump?jump=lastslideviewed" highlightClick="1"/>
          </p:cNvPr>
          <p:cNvSpPr>
            <a:spLocks noChangeArrowheads="1"/>
          </p:cNvSpPr>
          <p:nvPr/>
        </p:nvSpPr>
        <p:spPr bwMode="auto">
          <a:xfrm>
            <a:off x="8531225" y="260350"/>
            <a:ext cx="433388" cy="431800"/>
          </a:xfrm>
          <a:prstGeom prst="actionButtonReturn">
            <a:avLst/>
          </a:prstGeom>
          <a:solidFill>
            <a:srgbClr val="9999FF"/>
          </a:solidFill>
          <a:ln w="38100">
            <a:noFill/>
            <a:miter lim="800000"/>
            <a:headEnd/>
            <a:tailEnd type="none" w="med" len="lg"/>
          </a:ln>
          <a:effectLst/>
        </p:spPr>
        <p:txBody>
          <a:bodyPr wrap="none" anchor="ctr"/>
          <a:lstStyle/>
          <a:p>
            <a:endParaRPr lang="zh-CN" altLang="en-US"/>
          </a:p>
        </p:txBody>
      </p:sp>
      <p:pic>
        <p:nvPicPr>
          <p:cNvPr id="718854" name="Picture 6"/>
          <p:cNvPicPr>
            <a:picLocks noChangeAspect="1" noChangeArrowheads="1"/>
          </p:cNvPicPr>
          <p:nvPr/>
        </p:nvPicPr>
        <p:blipFill>
          <a:blip r:embed="rId3" cstate="print">
            <a:lum bright="10000"/>
          </a:blip>
          <a:srcRect/>
          <a:stretch>
            <a:fillRect/>
          </a:stretch>
        </p:blipFill>
        <p:spPr bwMode="auto">
          <a:xfrm>
            <a:off x="5924550" y="2946400"/>
            <a:ext cx="3040063" cy="2282825"/>
          </a:xfrm>
          <a:prstGeom prst="rect">
            <a:avLst/>
          </a:prstGeom>
          <a:noFill/>
          <a:ln w="38100" algn="ctr">
            <a:solidFill>
              <a:srgbClr val="FF0066"/>
            </a:solidFill>
            <a:miter lim="800000"/>
            <a:headEnd/>
            <a:tailEnd type="none" w="med" len="lg"/>
          </a:ln>
          <a:effectLst/>
        </p:spPr>
      </p:pic>
      <p:sp>
        <p:nvSpPr>
          <p:cNvPr id="718855" name="Rectangle 7"/>
          <p:cNvSpPr>
            <a:spLocks noChangeArrowheads="1"/>
          </p:cNvSpPr>
          <p:nvPr/>
        </p:nvSpPr>
        <p:spPr bwMode="auto">
          <a:xfrm>
            <a:off x="539750" y="5373688"/>
            <a:ext cx="8424863" cy="1079500"/>
          </a:xfrm>
          <a:prstGeom prst="rect">
            <a:avLst/>
          </a:prstGeom>
          <a:solidFill>
            <a:srgbClr val="FFFF99"/>
          </a:solidFill>
          <a:ln w="28575">
            <a:solidFill>
              <a:srgbClr val="FF0066"/>
            </a:solidFill>
            <a:miter lim="800000"/>
            <a:headEnd/>
            <a:tailEnd/>
          </a:ln>
          <a:effectLst/>
        </p:spPr>
        <p:txBody>
          <a:bodyPr/>
          <a:lstStyle/>
          <a:p>
            <a:pPr algn="l">
              <a:lnSpc>
                <a:spcPct val="110000"/>
              </a:lnSpc>
              <a:buClr>
                <a:schemeClr val="bg2"/>
              </a:buClr>
              <a:buSzPct val="75000"/>
              <a:buFont typeface="Wingdings" pitchFamily="2" charset="2"/>
              <a:buNone/>
            </a:pPr>
            <a:r>
              <a:rPr lang="en-US" altLang="en-US" b="1">
                <a:latin typeface="Times New Roman" pitchFamily="18" charset="0"/>
              </a:rPr>
              <a:t>This is an original copy of 8K BASIC on paper tape for the MITS Altair 8800 computer. The BASIC interpreter was written by Bill Gates, Paul Allen, and Monte Davidoff. The tape is labeled </a:t>
            </a:r>
            <a:r>
              <a:rPr lang="en-US" altLang="zh-CN" b="1">
                <a:latin typeface="Times New Roman" pitchFamily="18" charset="0"/>
              </a:rPr>
              <a:t>“</a:t>
            </a:r>
            <a:r>
              <a:rPr lang="en-US" altLang="en-US" b="1">
                <a:latin typeface="Times New Roman" pitchFamily="18" charset="0"/>
              </a:rPr>
              <a:t>BASIC 8K without cassette</a:t>
            </a:r>
            <a:r>
              <a:rPr lang="en-US" altLang="zh-CN" b="1">
                <a:latin typeface="Times New Roman" pitchFamily="18" charset="0"/>
              </a:rPr>
              <a:t>”</a:t>
            </a:r>
            <a:r>
              <a:rPr lang="en-US" altLang="en-US" b="1">
                <a:latin typeface="Times New Roman" pitchFamily="18" charset="0"/>
              </a:rPr>
              <a:t> and dated July 2 (1975)</a:t>
            </a:r>
            <a:r>
              <a:rPr lang="en-US" altLang="zh-CN" b="1">
                <a:latin typeface="Times New Roman" pitchFamily="18" charset="0"/>
              </a:rPr>
              <a:t> </a:t>
            </a:r>
            <a:r>
              <a:rPr lang="en-US" altLang="en-US" b="1">
                <a:latin typeface="Times New Roman" pitchFamily="18" charset="0"/>
              </a:rPr>
              <a:t>.</a:t>
            </a:r>
            <a:endParaRPr lang="zh-CN" altLang="en-US" b="1">
              <a:latin typeface="Times New Roman" pitchFamily="18" charset="0"/>
            </a:endParaRPr>
          </a:p>
        </p:txBody>
      </p:sp>
      <p:sp>
        <p:nvSpPr>
          <p:cNvPr id="718856" name="Line 8"/>
          <p:cNvSpPr>
            <a:spLocks noChangeShapeType="1"/>
          </p:cNvSpPr>
          <p:nvPr/>
        </p:nvSpPr>
        <p:spPr bwMode="auto">
          <a:xfrm>
            <a:off x="7451725" y="5229225"/>
            <a:ext cx="0" cy="144463"/>
          </a:xfrm>
          <a:prstGeom prst="line">
            <a:avLst/>
          </a:prstGeom>
          <a:noFill/>
          <a:ln w="38100">
            <a:solidFill>
              <a:srgbClr val="FF0066"/>
            </a:solidFill>
            <a:round/>
            <a:headEnd/>
            <a:tailEnd type="none" w="med" len="lg"/>
          </a:ln>
          <a:effectLst/>
        </p:spPr>
        <p:txBody>
          <a:bodyPr wrap="none" anchor="ctr"/>
          <a:lstStyle/>
          <a:p>
            <a:endParaRPr lang="zh-CN" alt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06" name="Rectangle 6"/>
          <p:cNvSpPr>
            <a:spLocks noGrp="1" noChangeArrowheads="1"/>
          </p:cNvSpPr>
          <p:nvPr>
            <p:ph idx="1"/>
          </p:nvPr>
        </p:nvSpPr>
        <p:spPr>
          <a:xfrm>
            <a:off x="179388" y="549275"/>
            <a:ext cx="5184775" cy="6048375"/>
          </a:xfrm>
          <a:noFill/>
          <a:ln/>
        </p:spPr>
        <p:txBody>
          <a:bodyPr/>
          <a:lstStyle/>
          <a:p>
            <a:pPr marL="0" indent="0">
              <a:buFont typeface="Wingdings" pitchFamily="2" charset="2"/>
              <a:buNone/>
            </a:pPr>
            <a:r>
              <a:rPr lang="zh-CN" altLang="en-US" sz="2400" b="1">
                <a:solidFill>
                  <a:schemeClr val="accent2"/>
                </a:solidFill>
              </a:rPr>
              <a:t>       </a:t>
            </a:r>
            <a:r>
              <a:rPr lang="zh-CN" altLang="en-US" sz="2400" b="1">
                <a:solidFill>
                  <a:schemeClr val="hlink"/>
                </a:solidFill>
              </a:rPr>
              <a:t>过去的</a:t>
            </a:r>
            <a:r>
              <a:rPr lang="en-US" altLang="zh-CN" sz="2400" b="1">
                <a:solidFill>
                  <a:schemeClr val="hlink"/>
                </a:solidFill>
              </a:rPr>
              <a:t>20</a:t>
            </a:r>
            <a:r>
              <a:rPr lang="zh-CN" altLang="en-US" sz="2400" b="1">
                <a:solidFill>
                  <a:schemeClr val="hlink"/>
                </a:solidFill>
              </a:rPr>
              <a:t>年对我来说是一个令人难以置信的冒险过程。在这个过程最初开始的那段日子，</a:t>
            </a:r>
            <a:r>
              <a:rPr lang="zh-CN" altLang="en-US" sz="2400" b="1"/>
              <a:t>我还是个大学二年级的学生，那天，我和我的朋友保罗</a:t>
            </a:r>
            <a:r>
              <a:rPr lang="en-US" altLang="zh-CN" sz="2400" b="1">
                <a:latin typeface="Times New Roman" pitchFamily="18" charset="0"/>
              </a:rPr>
              <a:t>·</a:t>
            </a:r>
            <a:r>
              <a:rPr lang="zh-CN" altLang="en-US" sz="2400" b="1"/>
              <a:t>艾伦正站在哈佛大学广场上忘情地阅读</a:t>
            </a:r>
            <a:r>
              <a:rPr lang="en-US" altLang="zh-CN" sz="2400" b="1"/>
              <a:t>《</a:t>
            </a:r>
            <a:r>
              <a:rPr lang="zh-CN" altLang="en-US" sz="2400" b="1"/>
              <a:t>大众电子学</a:t>
            </a:r>
            <a:r>
              <a:rPr lang="en-US" altLang="zh-CN" sz="2400" b="1"/>
              <a:t>》</a:t>
            </a:r>
            <a:r>
              <a:rPr lang="zh-CN" altLang="en-US" sz="2400" b="1"/>
              <a:t>杂志上有关一台小计算机的描述文章。</a:t>
            </a:r>
            <a:r>
              <a:rPr lang="zh-CN" altLang="en-US" sz="2400" b="1">
                <a:solidFill>
                  <a:schemeClr val="hlink"/>
                </a:solidFill>
              </a:rPr>
              <a:t>在保罗和我兴奋地阅读这篇有关第一部真正的个人计算机的文章时，我们还不大清楚这种计算机会得到怎样的具体应用。但</a:t>
            </a:r>
            <a:r>
              <a:rPr lang="zh-CN" altLang="en-US" sz="2400" b="1"/>
              <a:t>我们确信，它将会改变我们和整个计算机世界。</a:t>
            </a:r>
            <a:r>
              <a:rPr lang="zh-CN" altLang="en-US" sz="2400" b="1">
                <a:solidFill>
                  <a:schemeClr val="hlink"/>
                </a:solidFill>
              </a:rPr>
              <a:t>我们那时的想法是对的。</a:t>
            </a:r>
            <a:r>
              <a:rPr lang="zh-CN" altLang="en-US" sz="2400" b="1"/>
              <a:t>个人计算机革命发生了，它影响了亿万人的生活，把我们引导到从前连想都想不到的地方。</a:t>
            </a:r>
            <a:endParaRPr lang="en-US" altLang="zh-CN" sz="2400" b="1"/>
          </a:p>
        </p:txBody>
      </p:sp>
      <p:sp>
        <p:nvSpPr>
          <p:cNvPr id="7" name="灯片编号占位符 4"/>
          <p:cNvSpPr>
            <a:spLocks noGrp="1"/>
          </p:cNvSpPr>
          <p:nvPr>
            <p:ph type="sldNum" sz="quarter" idx="11"/>
          </p:nvPr>
        </p:nvSpPr>
        <p:spPr/>
        <p:txBody>
          <a:bodyPr/>
          <a:lstStyle/>
          <a:p>
            <a:fld id="{C04F4949-5994-4F73-AC11-3F47108B12C5}" type="slidenum">
              <a:rPr lang="zh-CN" altLang="en-US"/>
              <a:pPr/>
              <a:t>28</a:t>
            </a:fld>
            <a:endParaRPr lang="en-US" altLang="zh-CN"/>
          </a:p>
        </p:txBody>
      </p:sp>
      <p:pic>
        <p:nvPicPr>
          <p:cNvPr id="716804" name="Picture 4"/>
          <p:cNvPicPr>
            <a:picLocks noChangeAspect="1" noChangeArrowheads="1"/>
          </p:cNvPicPr>
          <p:nvPr/>
        </p:nvPicPr>
        <p:blipFill>
          <a:blip r:embed="rId2" cstate="print"/>
          <a:srcRect b="6752"/>
          <a:stretch>
            <a:fillRect/>
          </a:stretch>
        </p:blipFill>
        <p:spPr bwMode="auto">
          <a:xfrm>
            <a:off x="5292725" y="692150"/>
            <a:ext cx="3857625" cy="5329138"/>
          </a:xfrm>
          <a:prstGeom prst="rect">
            <a:avLst/>
          </a:prstGeom>
          <a:noFill/>
          <a:ln w="38100" algn="ctr">
            <a:noFill/>
            <a:miter lim="800000"/>
            <a:headEnd/>
            <a:tailEnd type="none" w="med" len="lg"/>
          </a:ln>
          <a:effectLst/>
        </p:spPr>
      </p:pic>
      <p:sp>
        <p:nvSpPr>
          <p:cNvPr id="716807" name="Text Box 7"/>
          <p:cNvSpPr txBox="1">
            <a:spLocks noChangeArrowheads="1"/>
          </p:cNvSpPr>
          <p:nvPr/>
        </p:nvSpPr>
        <p:spPr bwMode="auto">
          <a:xfrm>
            <a:off x="1403350" y="6165850"/>
            <a:ext cx="5761038" cy="519113"/>
          </a:xfrm>
          <a:prstGeom prst="rect">
            <a:avLst/>
          </a:prstGeom>
          <a:noFill/>
          <a:ln w="38100" algn="ctr">
            <a:noFill/>
            <a:miter lim="800000"/>
            <a:headEnd/>
            <a:tailEnd type="none" w="med" len="lg"/>
          </a:ln>
          <a:effectLst/>
        </p:spPr>
        <p:txBody>
          <a:bodyPr>
            <a:spAutoFit/>
          </a:bodyPr>
          <a:lstStyle/>
          <a:p>
            <a:pPr>
              <a:spcBef>
                <a:spcPct val="50000"/>
              </a:spcBef>
            </a:pPr>
            <a:r>
              <a:rPr lang="en-US" altLang="zh-CN" sz="2800" b="1" dirty="0">
                <a:latin typeface="Times New Roman" pitchFamily="18" charset="0"/>
              </a:rPr>
              <a:t>——</a:t>
            </a:r>
            <a:r>
              <a:rPr lang="en-US" altLang="zh-CN" sz="2800" b="1" dirty="0"/>
              <a:t> Bill Gates</a:t>
            </a:r>
            <a:r>
              <a:rPr lang="zh-CN" altLang="en-US" sz="2800" b="1" dirty="0"/>
              <a:t>，未来之路，</a:t>
            </a:r>
            <a:r>
              <a:rPr lang="en-US" altLang="zh-CN" sz="2800" b="1" dirty="0"/>
              <a:t>1995</a:t>
            </a:r>
            <a:endParaRPr lang="zh-CN" altLang="en-US" sz="2800" b="1" dirty="0"/>
          </a:p>
        </p:txBody>
      </p:sp>
      <p:sp>
        <p:nvSpPr>
          <p:cNvPr id="716808" name="AutoShape 8">
            <a:hlinkClick r:id="" action="ppaction://hlinkshowjump?jump=lastslideviewed" highlightClick="1"/>
          </p:cNvPr>
          <p:cNvSpPr>
            <a:spLocks noChangeArrowheads="1"/>
          </p:cNvSpPr>
          <p:nvPr/>
        </p:nvSpPr>
        <p:spPr bwMode="auto">
          <a:xfrm>
            <a:off x="8531225" y="260350"/>
            <a:ext cx="433388" cy="431800"/>
          </a:xfrm>
          <a:prstGeom prst="actionButtonReturn">
            <a:avLst/>
          </a:prstGeom>
          <a:solidFill>
            <a:srgbClr val="9999FF"/>
          </a:solidFill>
          <a:ln w="38100">
            <a:noFill/>
            <a:miter lim="800000"/>
            <a:headEnd/>
            <a:tailEnd type="none" w="med" len="lg"/>
          </a:ln>
          <a:effectLst/>
        </p:spPr>
        <p:txBody>
          <a:bodyPr wrap="none" anchor="ctr"/>
          <a:lstStyle/>
          <a:p>
            <a:endParaRPr lang="zh-CN" altLang="en-US"/>
          </a:p>
        </p:txBody>
      </p:sp>
    </p:spTree>
  </p:cSld>
  <p:clrMapOvr>
    <a:masterClrMapping/>
  </p:clrMapOvr>
  <p:transition spd="med">
    <p:cover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9400" name="Picture 8"/>
          <p:cNvPicPr>
            <a:picLocks noChangeAspect="1" noChangeArrowheads="1"/>
          </p:cNvPicPr>
          <p:nvPr/>
        </p:nvPicPr>
        <p:blipFill>
          <a:blip r:embed="rId2" cstate="print"/>
          <a:srcRect/>
          <a:stretch>
            <a:fillRect/>
          </a:stretch>
        </p:blipFill>
        <p:spPr bwMode="auto">
          <a:xfrm>
            <a:off x="827088" y="3789363"/>
            <a:ext cx="3527425" cy="2641600"/>
          </a:xfrm>
          <a:prstGeom prst="rect">
            <a:avLst/>
          </a:prstGeom>
          <a:noFill/>
          <a:ln w="38100" algn="ctr">
            <a:noFill/>
            <a:miter lim="800000"/>
            <a:headEnd/>
            <a:tailEnd type="none" w="med" len="lg"/>
          </a:ln>
          <a:effectLst/>
        </p:spPr>
      </p:pic>
      <p:sp>
        <p:nvSpPr>
          <p:cNvPr id="699398" name="Rectangle 6"/>
          <p:cNvSpPr>
            <a:spLocks noGrp="1" noChangeArrowheads="1"/>
          </p:cNvSpPr>
          <p:nvPr>
            <p:ph idx="1"/>
          </p:nvPr>
        </p:nvSpPr>
        <p:spPr>
          <a:xfrm>
            <a:off x="323850" y="1412875"/>
            <a:ext cx="5051425" cy="5040313"/>
          </a:xfrm>
        </p:spPr>
        <p:txBody>
          <a:bodyPr/>
          <a:lstStyle/>
          <a:p>
            <a:pPr marL="0" indent="0">
              <a:spcBef>
                <a:spcPct val="0"/>
              </a:spcBef>
              <a:buSzTx/>
              <a:buFont typeface="Wingdings" pitchFamily="2" charset="2"/>
              <a:buNone/>
            </a:pPr>
            <a:r>
              <a:rPr lang="en-US" altLang="zh-CN" sz="2800" b="1">
                <a:latin typeface="Times New Roman" pitchFamily="18" charset="0"/>
              </a:rPr>
              <a:t>1978 </a:t>
            </a:r>
            <a:r>
              <a:rPr lang="zh-CN" altLang="en-US" sz="2800" b="1">
                <a:latin typeface="Times New Roman" pitchFamily="18" charset="0"/>
              </a:rPr>
              <a:t>年：</a:t>
            </a:r>
            <a:r>
              <a:rPr lang="en-US" altLang="zh-CN" sz="2800" b="1">
                <a:solidFill>
                  <a:srgbClr val="FF0000"/>
                </a:solidFill>
                <a:latin typeface="Times New Roman" pitchFamily="18" charset="0"/>
              </a:rPr>
              <a:t>8086</a:t>
            </a:r>
            <a:r>
              <a:rPr lang="en-US" altLang="zh-CN" sz="2800" b="1">
                <a:latin typeface="Times New Roman" pitchFamily="18" charset="0"/>
              </a:rPr>
              <a:t>/</a:t>
            </a:r>
            <a:r>
              <a:rPr lang="en-US" altLang="zh-CN" sz="2800" b="1">
                <a:solidFill>
                  <a:srgbClr val="FF0000"/>
                </a:solidFill>
                <a:latin typeface="Times New Roman" pitchFamily="18" charset="0"/>
              </a:rPr>
              <a:t>8088</a:t>
            </a:r>
            <a:r>
              <a:rPr lang="zh-CN" altLang="en-US" sz="2800" b="1">
                <a:latin typeface="Times New Roman" pitchFamily="18" charset="0"/>
              </a:rPr>
              <a:t>微处理器。</a:t>
            </a:r>
          </a:p>
          <a:p>
            <a:pPr marL="0" indent="0">
              <a:spcBef>
                <a:spcPct val="0"/>
              </a:spcBef>
              <a:buSzTx/>
              <a:buFont typeface="Wingdings" pitchFamily="2" charset="2"/>
              <a:buNone/>
            </a:pPr>
            <a:r>
              <a:rPr lang="zh-CN" altLang="en-US" sz="2800" b="1">
                <a:solidFill>
                  <a:srgbClr val="0000FF"/>
                </a:solidFill>
                <a:latin typeface="Times New Roman" pitchFamily="18" charset="0"/>
              </a:rPr>
              <a:t>首枚</a:t>
            </a:r>
            <a:r>
              <a:rPr lang="en-US" altLang="zh-CN" sz="2800" b="1">
                <a:solidFill>
                  <a:srgbClr val="0000FF"/>
                </a:solidFill>
                <a:latin typeface="Times New Roman" pitchFamily="18" charset="0"/>
              </a:rPr>
              <a:t>16</a:t>
            </a:r>
            <a:r>
              <a:rPr lang="zh-CN" altLang="en-US" sz="2800" b="1">
                <a:solidFill>
                  <a:srgbClr val="0000FF"/>
                </a:solidFill>
                <a:latin typeface="Times New Roman" pitchFamily="18" charset="0"/>
              </a:rPr>
              <a:t>位微处理器。</a:t>
            </a:r>
            <a:r>
              <a:rPr lang="en-US" altLang="zh-CN" sz="2800" b="1">
                <a:solidFill>
                  <a:srgbClr val="0000FF"/>
                </a:solidFill>
                <a:latin typeface="Times New Roman" pitchFamily="18" charset="0"/>
              </a:rPr>
              <a:t>Intel</a:t>
            </a:r>
            <a:r>
              <a:rPr lang="zh-CN" altLang="en-US" sz="2800" b="1">
                <a:solidFill>
                  <a:srgbClr val="0000FF"/>
                </a:solidFill>
                <a:latin typeface="Times New Roman" pitchFamily="18" charset="0"/>
              </a:rPr>
              <a:t>成功将 </a:t>
            </a:r>
            <a:r>
              <a:rPr lang="en-US" altLang="zh-CN" sz="2800" b="1">
                <a:solidFill>
                  <a:srgbClr val="0000FF"/>
                </a:solidFill>
                <a:latin typeface="Times New Roman" pitchFamily="18" charset="0"/>
              </a:rPr>
              <a:t>8088 </a:t>
            </a:r>
            <a:r>
              <a:rPr lang="zh-CN" altLang="en-US" sz="2800" b="1">
                <a:solidFill>
                  <a:srgbClr val="0000FF"/>
                </a:solidFill>
                <a:latin typeface="Times New Roman" pitchFamily="18" charset="0"/>
              </a:rPr>
              <a:t>销售给 </a:t>
            </a:r>
            <a:r>
              <a:rPr lang="en-US" altLang="zh-CN" sz="2800" b="1">
                <a:solidFill>
                  <a:srgbClr val="0000FF"/>
                </a:solidFill>
                <a:latin typeface="Times New Roman" pitchFamily="18" charset="0"/>
              </a:rPr>
              <a:t>IBM</a:t>
            </a:r>
            <a:r>
              <a:rPr lang="zh-CN" altLang="en-US" sz="2800" b="1">
                <a:solidFill>
                  <a:srgbClr val="0000FF"/>
                </a:solidFill>
                <a:latin typeface="Times New Roman" pitchFamily="18" charset="0"/>
              </a:rPr>
              <a:t>全新的个人计算机部门，</a:t>
            </a:r>
            <a:r>
              <a:rPr lang="en-US" altLang="zh-CN" sz="2800" b="1">
                <a:solidFill>
                  <a:srgbClr val="0000FF"/>
                </a:solidFill>
                <a:latin typeface="Times New Roman" pitchFamily="18" charset="0"/>
              </a:rPr>
              <a:t>1981</a:t>
            </a:r>
            <a:r>
              <a:rPr lang="zh-CN" altLang="en-US" sz="2800" b="1">
                <a:solidFill>
                  <a:srgbClr val="0000FF"/>
                </a:solidFill>
                <a:latin typeface="Times New Roman" pitchFamily="18" charset="0"/>
              </a:rPr>
              <a:t>年，</a:t>
            </a:r>
            <a:r>
              <a:rPr lang="en-US" altLang="zh-CN" sz="2800" b="1">
                <a:solidFill>
                  <a:srgbClr val="0000FF"/>
                </a:solidFill>
                <a:latin typeface="Times New Roman" pitchFamily="18" charset="0"/>
              </a:rPr>
              <a:t>IBM</a:t>
            </a:r>
            <a:r>
              <a:rPr lang="zh-CN" altLang="en-US" sz="2800" b="1">
                <a:solidFill>
                  <a:srgbClr val="0000FF"/>
                </a:solidFill>
                <a:latin typeface="Times New Roman" pitchFamily="18" charset="0"/>
              </a:rPr>
              <a:t>推出的首批个人电脑就选用了英特尔</a:t>
            </a:r>
            <a:r>
              <a:rPr lang="en-US" altLang="zh-CN" sz="2800" b="1">
                <a:solidFill>
                  <a:srgbClr val="0000FF"/>
                </a:solidFill>
                <a:latin typeface="Times New Roman" pitchFamily="18" charset="0"/>
              </a:rPr>
              <a:t>8088</a:t>
            </a:r>
            <a:r>
              <a:rPr lang="zh-CN" altLang="en-US" sz="2800" b="1">
                <a:solidFill>
                  <a:srgbClr val="0000FF"/>
                </a:solidFill>
                <a:latin typeface="Times New Roman" pitchFamily="18" charset="0"/>
              </a:rPr>
              <a:t>芯片。</a:t>
            </a:r>
          </a:p>
        </p:txBody>
      </p:sp>
      <p:sp>
        <p:nvSpPr>
          <p:cNvPr id="8" name="灯片编号占位符 4"/>
          <p:cNvSpPr>
            <a:spLocks noGrp="1"/>
          </p:cNvSpPr>
          <p:nvPr>
            <p:ph type="sldNum" sz="quarter" idx="11"/>
          </p:nvPr>
        </p:nvSpPr>
        <p:spPr/>
        <p:txBody>
          <a:bodyPr/>
          <a:lstStyle/>
          <a:p>
            <a:fld id="{0C54E2BC-4193-4488-9D6C-1F2FB377FE77}" type="slidenum">
              <a:rPr lang="zh-CN" altLang="en-US"/>
              <a:pPr/>
              <a:t>29</a:t>
            </a:fld>
            <a:endParaRPr lang="en-US" altLang="zh-CN"/>
          </a:p>
        </p:txBody>
      </p:sp>
      <p:sp>
        <p:nvSpPr>
          <p:cNvPr id="699395"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a:solidFill>
                  <a:srgbClr val="006600"/>
                </a:solidFill>
                <a:ea typeface="黑体" pitchFamily="2" charset="-122"/>
              </a:rPr>
              <a:t>一、</a:t>
            </a:r>
            <a:r>
              <a:rPr lang="en-US" altLang="zh-CN" sz="2800" b="1">
                <a:solidFill>
                  <a:srgbClr val="006600"/>
                </a:solidFill>
                <a:ea typeface="黑体" pitchFamily="2" charset="-122"/>
              </a:rPr>
              <a:t>Intel</a:t>
            </a:r>
            <a:r>
              <a:rPr lang="zh-CN" altLang="en-US" sz="2800" b="1">
                <a:solidFill>
                  <a:srgbClr val="006600"/>
                </a:solidFill>
                <a:ea typeface="黑体" pitchFamily="2" charset="-122"/>
              </a:rPr>
              <a:t>微处理器的发展</a:t>
            </a:r>
          </a:p>
        </p:txBody>
      </p:sp>
      <p:pic>
        <p:nvPicPr>
          <p:cNvPr id="699399" name="Picture 7"/>
          <p:cNvPicPr>
            <a:picLocks noChangeAspect="1" noChangeArrowheads="1"/>
          </p:cNvPicPr>
          <p:nvPr/>
        </p:nvPicPr>
        <p:blipFill>
          <a:blip r:embed="rId3" cstate="print"/>
          <a:srcRect/>
          <a:stretch>
            <a:fillRect/>
          </a:stretch>
        </p:blipFill>
        <p:spPr bwMode="auto">
          <a:xfrm>
            <a:off x="5308600" y="404813"/>
            <a:ext cx="3663950" cy="6048375"/>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第三代</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p:cNvSpPr>
            <a:spLocks noGrp="1"/>
          </p:cNvSpPr>
          <p:nvPr>
            <p:ph type="title"/>
          </p:nvPr>
        </p:nvSpPr>
        <p:spPr>
          <a:xfrm>
            <a:off x="395536" y="548680"/>
            <a:ext cx="8075240" cy="723850"/>
          </a:xfrm>
        </p:spPr>
        <p:txBody>
          <a:bodyPr/>
          <a:lstStyle/>
          <a:p>
            <a:r>
              <a:rPr lang="zh-CN" altLang="en-US" sz="3200" dirty="0" smtClean="0">
                <a:solidFill>
                  <a:srgbClr val="C00000"/>
                </a:solidFill>
                <a:latin typeface="黑体" pitchFamily="49" charset="-122"/>
                <a:ea typeface="黑体" pitchFamily="49" charset="-122"/>
              </a:rPr>
              <a:t>卓越班：</a:t>
            </a:r>
            <a:endParaRPr lang="zh-CN" altLang="en-US" sz="3200" dirty="0">
              <a:solidFill>
                <a:srgbClr val="C00000"/>
              </a:solidFill>
              <a:latin typeface="黑体" pitchFamily="49" charset="-122"/>
              <a:ea typeface="黑体" pitchFamily="49" charset="-122"/>
            </a:endParaRPr>
          </a:p>
        </p:txBody>
      </p:sp>
      <p:sp>
        <p:nvSpPr>
          <p:cNvPr id="691203" name="Rectangle 3"/>
          <p:cNvSpPr>
            <a:spLocks noGrp="1" noChangeArrowheads="1"/>
          </p:cNvSpPr>
          <p:nvPr>
            <p:ph idx="1"/>
          </p:nvPr>
        </p:nvSpPr>
        <p:spPr>
          <a:xfrm>
            <a:off x="457200" y="1385345"/>
            <a:ext cx="8472518" cy="5356023"/>
          </a:xfrm>
        </p:spPr>
        <p:txBody>
          <a:bodyPr/>
          <a:lstStyle/>
          <a:p>
            <a:pPr marL="354013" indent="-354013">
              <a:lnSpc>
                <a:spcPct val="110000"/>
              </a:lnSpc>
            </a:pPr>
            <a:r>
              <a:rPr lang="zh-CN" altLang="en-US" sz="2800" b="1" dirty="0" smtClean="0">
                <a:solidFill>
                  <a:srgbClr val="0000FF"/>
                </a:solidFill>
                <a:latin typeface="黑体" pitchFamily="49" charset="-122"/>
                <a:ea typeface="黑体" pitchFamily="49" charset="-122"/>
              </a:rPr>
              <a:t>课程名称：</a:t>
            </a:r>
            <a:r>
              <a:rPr lang="en-US" altLang="zh-CN" sz="2800" b="1" dirty="0" smtClean="0">
                <a:solidFill>
                  <a:srgbClr val="0000FF"/>
                </a:solidFill>
                <a:latin typeface="黑体" pitchFamily="49" charset="-122"/>
                <a:ea typeface="黑体" pitchFamily="49" charset="-122"/>
              </a:rPr>
              <a:t/>
            </a:r>
            <a:br>
              <a:rPr lang="en-US" altLang="zh-CN" sz="2800" b="1" dirty="0" smtClean="0">
                <a:solidFill>
                  <a:srgbClr val="0000FF"/>
                </a:solidFill>
                <a:latin typeface="黑体" pitchFamily="49" charset="-122"/>
                <a:ea typeface="黑体" pitchFamily="49" charset="-122"/>
              </a:rPr>
            </a:br>
            <a:r>
              <a:rPr lang="zh-CN" altLang="en-US" sz="2800" b="1" dirty="0" smtClean="0"/>
              <a:t>微机</a:t>
            </a:r>
            <a:r>
              <a:rPr lang="zh-CN" altLang="en-US" sz="2800" b="1" dirty="0"/>
              <a:t>应用系统及</a:t>
            </a:r>
            <a:r>
              <a:rPr lang="zh-CN" altLang="en-US" sz="2800" b="1" dirty="0" smtClean="0"/>
              <a:t>设计（</a:t>
            </a:r>
            <a:r>
              <a:rPr lang="en-US" altLang="zh-CN" sz="2800" b="1" dirty="0" smtClean="0"/>
              <a:t>CS6009</a:t>
            </a:r>
            <a:r>
              <a:rPr lang="zh-CN" altLang="en-US" sz="2800" b="1" dirty="0" smtClean="0"/>
              <a:t>）</a:t>
            </a:r>
            <a:endParaRPr lang="en-US" altLang="zh-CN" sz="2400" b="1" dirty="0" smtClean="0">
              <a:solidFill>
                <a:srgbClr val="0000FF"/>
              </a:solidFill>
              <a:effectLst>
                <a:outerShdw blurRad="38100" dist="38100" dir="2700000" algn="tl">
                  <a:srgbClr val="000000">
                    <a:alpha val="43137"/>
                  </a:srgbClr>
                </a:outerShdw>
              </a:effectLst>
            </a:endParaRPr>
          </a:p>
          <a:p>
            <a:pPr marL="354013" indent="-354013">
              <a:lnSpc>
                <a:spcPct val="110000"/>
              </a:lnSpc>
            </a:pPr>
            <a:r>
              <a:rPr lang="zh-CN" altLang="en-US" sz="2800" b="1" dirty="0">
                <a:solidFill>
                  <a:srgbClr val="0000FF"/>
                </a:solidFill>
                <a:latin typeface="黑体" pitchFamily="49" charset="-122"/>
                <a:ea typeface="黑体" pitchFamily="49" charset="-122"/>
              </a:rPr>
              <a:t>学时</a:t>
            </a:r>
            <a:r>
              <a:rPr lang="zh-CN" altLang="en-US" sz="2800" b="1" dirty="0" smtClean="0">
                <a:solidFill>
                  <a:srgbClr val="0000FF"/>
                </a:solidFill>
                <a:latin typeface="黑体" pitchFamily="49" charset="-122"/>
                <a:ea typeface="黑体" pitchFamily="49" charset="-122"/>
              </a:rPr>
              <a:t>：</a:t>
            </a:r>
            <a:r>
              <a:rPr lang="en-US" altLang="zh-CN" sz="2800" b="1" dirty="0" smtClean="0"/>
              <a:t>66</a:t>
            </a:r>
            <a:r>
              <a:rPr lang="zh-CN" altLang="en-US" sz="2800" b="1" dirty="0" smtClean="0"/>
              <a:t>＋</a:t>
            </a:r>
            <a:r>
              <a:rPr lang="en-US" altLang="zh-CN" sz="2800" b="1" dirty="0" smtClean="0">
                <a:solidFill>
                  <a:srgbClr val="FF00FF"/>
                </a:solidFill>
              </a:rPr>
              <a:t>28</a:t>
            </a:r>
            <a:endParaRPr lang="en-US" altLang="zh-CN" sz="2800" b="1" dirty="0" smtClean="0">
              <a:solidFill>
                <a:srgbClr val="FF00FF"/>
              </a:solidFill>
              <a:latin typeface="黑体" pitchFamily="49" charset="-122"/>
              <a:ea typeface="黑体" pitchFamily="49" charset="-122"/>
            </a:endParaRPr>
          </a:p>
          <a:p>
            <a:pPr marL="354013" indent="-354013">
              <a:lnSpc>
                <a:spcPct val="110000"/>
              </a:lnSpc>
            </a:pPr>
            <a:r>
              <a:rPr lang="zh-CN" altLang="en-US" sz="2800" b="1" dirty="0" smtClean="0">
                <a:solidFill>
                  <a:srgbClr val="0000FF"/>
                </a:solidFill>
                <a:latin typeface="黑体" pitchFamily="49" charset="-122"/>
                <a:ea typeface="黑体" pitchFamily="49" charset="-122"/>
              </a:rPr>
              <a:t>学分：</a:t>
            </a:r>
            <a:r>
              <a:rPr lang="en-US" altLang="zh-CN" sz="2800" b="1" dirty="0" smtClean="0"/>
              <a:t>5.0</a:t>
            </a:r>
            <a:endParaRPr lang="en-US" altLang="zh-CN" sz="2400" b="1" dirty="0" smtClean="0"/>
          </a:p>
          <a:p>
            <a:pPr marL="354013" indent="-354013">
              <a:lnSpc>
                <a:spcPct val="110000"/>
              </a:lnSpc>
            </a:pPr>
            <a:r>
              <a:rPr lang="zh-CN" altLang="en-US" sz="2800" b="1" dirty="0" smtClean="0">
                <a:solidFill>
                  <a:srgbClr val="0000FF"/>
                </a:solidFill>
                <a:latin typeface="黑体" pitchFamily="49" charset="-122"/>
                <a:ea typeface="黑体" pitchFamily="49" charset="-122"/>
              </a:rPr>
              <a:t>课程内容：</a:t>
            </a:r>
            <a:r>
              <a:rPr lang="zh-CN" altLang="en-US" sz="2800" b="1" dirty="0" smtClean="0"/>
              <a:t>学院选修</a:t>
            </a:r>
            <a:endParaRPr lang="en-US" altLang="zh-CN" sz="2800" b="1" dirty="0" smtClean="0"/>
          </a:p>
          <a:p>
            <a:pPr marL="354013" indent="-354013">
              <a:lnSpc>
                <a:spcPct val="110000"/>
              </a:lnSpc>
            </a:pPr>
            <a:r>
              <a:rPr lang="zh-CN" altLang="en-US" sz="2800" b="1" dirty="0" smtClean="0">
                <a:solidFill>
                  <a:srgbClr val="0000FF"/>
                </a:solidFill>
                <a:latin typeface="黑体" pitchFamily="49" charset="-122"/>
                <a:ea typeface="黑体" pitchFamily="49" charset="-122"/>
              </a:rPr>
              <a:t>考核方式：</a:t>
            </a:r>
            <a:r>
              <a:rPr lang="zh-CN" altLang="en-US" sz="2800" b="1" dirty="0" smtClean="0"/>
              <a:t>闭卷，</a:t>
            </a:r>
            <a:r>
              <a:rPr lang="en-US" altLang="zh-CN" sz="2800" b="1" dirty="0" smtClean="0"/>
              <a:t/>
            </a:r>
            <a:br>
              <a:rPr lang="en-US" altLang="zh-CN" sz="2800" b="1" dirty="0" smtClean="0"/>
            </a:br>
            <a:r>
              <a:rPr lang="zh-CN" altLang="en-US" sz="2800" b="1" dirty="0"/>
              <a:t>总成绩</a:t>
            </a:r>
            <a:r>
              <a:rPr lang="zh-CN" altLang="en-US" sz="2800" b="1" dirty="0" smtClean="0"/>
              <a:t>＝</a:t>
            </a:r>
            <a:r>
              <a:rPr lang="zh-CN" altLang="en-US" sz="2800" b="1" dirty="0" smtClean="0">
                <a:solidFill>
                  <a:srgbClr val="FF0000"/>
                </a:solidFill>
              </a:rPr>
              <a:t>期中</a:t>
            </a:r>
            <a:r>
              <a:rPr lang="zh-CN" altLang="en-US" sz="2800" b="1" dirty="0" smtClean="0"/>
              <a:t>考试</a:t>
            </a:r>
            <a:r>
              <a:rPr lang="en-US" altLang="zh-CN" sz="2800" b="1" dirty="0" smtClean="0"/>
              <a:t>×5%</a:t>
            </a:r>
            <a:r>
              <a:rPr lang="zh-CN" altLang="en-US" sz="2800" b="1" dirty="0" smtClean="0"/>
              <a:t>＋</a:t>
            </a:r>
            <a:r>
              <a:rPr lang="zh-CN" altLang="en-US" sz="2800" b="1" dirty="0" smtClean="0">
                <a:solidFill>
                  <a:srgbClr val="FF0000"/>
                </a:solidFill>
              </a:rPr>
              <a:t>期末</a:t>
            </a:r>
            <a:r>
              <a:rPr lang="zh-CN" altLang="en-US" sz="2800" b="1" dirty="0"/>
              <a:t>考试</a:t>
            </a:r>
            <a:r>
              <a:rPr lang="en-US" altLang="zh-CN" sz="2800" b="1" dirty="0" smtClean="0"/>
              <a:t>×65%</a:t>
            </a:r>
            <a:r>
              <a:rPr lang="en-US" altLang="zh-CN" sz="2800" b="1" dirty="0"/>
              <a:t/>
            </a:r>
            <a:br>
              <a:rPr lang="en-US" altLang="zh-CN" sz="2800" b="1" dirty="0"/>
            </a:br>
            <a:r>
              <a:rPr lang="en-US" altLang="zh-CN" sz="2800" b="1" dirty="0"/>
              <a:t>		</a:t>
            </a:r>
            <a:r>
              <a:rPr lang="zh-CN" altLang="en-US" sz="2800" b="1" dirty="0" smtClean="0"/>
              <a:t>＋</a:t>
            </a:r>
            <a:r>
              <a:rPr lang="zh-CN" altLang="en-US" sz="2800" b="1" dirty="0" smtClean="0">
                <a:solidFill>
                  <a:srgbClr val="FF0000"/>
                </a:solidFill>
              </a:rPr>
              <a:t>实验</a:t>
            </a:r>
            <a:r>
              <a:rPr lang="zh-CN" altLang="en-US" sz="2800" b="1" dirty="0" smtClean="0"/>
              <a:t>成绩</a:t>
            </a:r>
            <a:r>
              <a:rPr lang="en-US" altLang="zh-CN" sz="2800" b="1" dirty="0" smtClean="0"/>
              <a:t>×20%</a:t>
            </a:r>
            <a:r>
              <a:rPr lang="zh-CN" altLang="en-US" sz="2800" b="1" dirty="0"/>
              <a:t>＋</a:t>
            </a:r>
            <a:r>
              <a:rPr lang="zh-CN" altLang="en-US" sz="2800" b="1" dirty="0">
                <a:solidFill>
                  <a:srgbClr val="FF0000"/>
                </a:solidFill>
              </a:rPr>
              <a:t>平时</a:t>
            </a:r>
            <a:r>
              <a:rPr lang="zh-CN" altLang="en-US" sz="2800" b="1" dirty="0"/>
              <a:t>成绩</a:t>
            </a:r>
            <a:r>
              <a:rPr lang="en-US" altLang="zh-CN" sz="2800" b="1" dirty="0" smtClean="0"/>
              <a:t>×10%</a:t>
            </a:r>
            <a:endParaRPr lang="zh-CN" altLang="en-US" sz="2800" b="1" dirty="0"/>
          </a:p>
        </p:txBody>
      </p:sp>
      <p:sp>
        <p:nvSpPr>
          <p:cNvPr id="6" name="灯片编号占位符 4"/>
          <p:cNvSpPr>
            <a:spLocks noGrp="1"/>
          </p:cNvSpPr>
          <p:nvPr>
            <p:ph type="sldNum" sz="quarter" idx="11"/>
          </p:nvPr>
        </p:nvSpPr>
        <p:spPr/>
        <p:txBody>
          <a:bodyPr/>
          <a:lstStyle/>
          <a:p>
            <a:fld id="{EC587DFE-1AAD-4087-A3D6-8AFC091891D8}" type="slidenum">
              <a:rPr lang="zh-CN" altLang="en-US"/>
              <a:pPr/>
              <a:t>3</a:t>
            </a:fld>
            <a:endParaRPr lang="en-US" altLang="zh-CN"/>
          </a:p>
        </p:txBody>
      </p:sp>
      <p:pic>
        <p:nvPicPr>
          <p:cNvPr id="691204" name="Picture 4" descr="BS00580_"/>
          <p:cNvPicPr>
            <a:picLocks noChangeAspect="1" noChangeArrowheads="1"/>
          </p:cNvPicPr>
          <p:nvPr/>
        </p:nvPicPr>
        <p:blipFill>
          <a:blip r:embed="rId3" cstate="print"/>
          <a:srcRect/>
          <a:stretch>
            <a:fillRect/>
          </a:stretch>
        </p:blipFill>
        <p:spPr bwMode="auto">
          <a:xfrm>
            <a:off x="7164388" y="549275"/>
            <a:ext cx="1584325" cy="1333500"/>
          </a:xfrm>
          <a:prstGeom prst="rect">
            <a:avLst/>
          </a:prstGeom>
          <a:noFill/>
        </p:spPr>
      </p:pic>
      <p:sp>
        <p:nvSpPr>
          <p:cNvPr id="8" name="动作按钮: 前进或下一项 7">
            <a:hlinkClick r:id="rId4" action="ppaction://hlinksldjump" highlightClick="1"/>
          </p:cNvPr>
          <p:cNvSpPr/>
          <p:nvPr/>
        </p:nvSpPr>
        <p:spPr bwMode="auto">
          <a:xfrm>
            <a:off x="7668344" y="6248400"/>
            <a:ext cx="648072" cy="420960"/>
          </a:xfrm>
          <a:prstGeom prst="actionButtonForwardNext">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21" name="Rectangle 5"/>
          <p:cNvSpPr>
            <a:spLocks noGrp="1" noChangeArrowheads="1"/>
          </p:cNvSpPr>
          <p:nvPr>
            <p:ph idx="1"/>
          </p:nvPr>
        </p:nvSpPr>
        <p:spPr>
          <a:xfrm>
            <a:off x="323850" y="1412875"/>
            <a:ext cx="5051425" cy="5040313"/>
          </a:xfrm>
        </p:spPr>
        <p:txBody>
          <a:bodyPr/>
          <a:lstStyle/>
          <a:p>
            <a:pPr marL="0" indent="0">
              <a:spcBef>
                <a:spcPct val="0"/>
              </a:spcBef>
              <a:buSzTx/>
              <a:buFont typeface="Wingdings" pitchFamily="2" charset="2"/>
              <a:buNone/>
            </a:pPr>
            <a:r>
              <a:rPr lang="en-US" altLang="zh-CN" sz="2800" b="1">
                <a:latin typeface="Times New Roman" pitchFamily="18" charset="0"/>
              </a:rPr>
              <a:t>1982年：</a:t>
            </a:r>
            <a:r>
              <a:rPr lang="en-US" altLang="zh-CN" sz="2800" b="1">
                <a:solidFill>
                  <a:srgbClr val="FF0000"/>
                </a:solidFill>
                <a:latin typeface="Times New Roman" pitchFamily="18" charset="0"/>
              </a:rPr>
              <a:t>80286</a:t>
            </a:r>
            <a:r>
              <a:rPr lang="en-US" altLang="zh-CN" sz="2800" b="1">
                <a:latin typeface="Times New Roman" pitchFamily="18" charset="0"/>
              </a:rPr>
              <a:t>微处理器</a:t>
            </a:r>
            <a:r>
              <a:rPr lang="zh-CN" altLang="en-US" sz="2800" b="1">
                <a:latin typeface="Times New Roman" pitchFamily="18" charset="0"/>
              </a:rPr>
              <a:t>，英特尔的最后一块</a:t>
            </a:r>
            <a:r>
              <a:rPr lang="en-US" altLang="zh-CN" sz="2800" b="1">
                <a:latin typeface="Times New Roman" pitchFamily="18" charset="0"/>
              </a:rPr>
              <a:t>16位处理器</a:t>
            </a:r>
            <a:r>
              <a:rPr lang="zh-CN" altLang="en-US" sz="2800" b="1">
                <a:latin typeface="Times New Roman" pitchFamily="18" charset="0"/>
              </a:rPr>
              <a:t>。</a:t>
            </a:r>
          </a:p>
          <a:p>
            <a:pPr marL="0" indent="0">
              <a:spcBef>
                <a:spcPct val="0"/>
              </a:spcBef>
              <a:buSzTx/>
              <a:buFont typeface="Wingdings" pitchFamily="2" charset="2"/>
              <a:buNone/>
            </a:pPr>
            <a:r>
              <a:rPr lang="zh-CN" altLang="en-US" sz="2800" b="1">
                <a:solidFill>
                  <a:srgbClr val="0000FF"/>
                </a:solidFill>
                <a:latin typeface="Times New Roman" pitchFamily="18" charset="0"/>
              </a:rPr>
              <a:t>实模式、保护模式。</a:t>
            </a:r>
          </a:p>
        </p:txBody>
      </p:sp>
      <p:sp>
        <p:nvSpPr>
          <p:cNvPr id="8" name="灯片编号占位符 4"/>
          <p:cNvSpPr>
            <a:spLocks noGrp="1"/>
          </p:cNvSpPr>
          <p:nvPr>
            <p:ph type="sldNum" sz="quarter" idx="11"/>
          </p:nvPr>
        </p:nvSpPr>
        <p:spPr/>
        <p:txBody>
          <a:bodyPr/>
          <a:lstStyle/>
          <a:p>
            <a:fld id="{96C112D0-DD06-4AD9-8F54-E20600F84EF0}" type="slidenum">
              <a:rPr lang="zh-CN" altLang="en-US"/>
              <a:pPr/>
              <a:t>30</a:t>
            </a:fld>
            <a:endParaRPr lang="en-US" altLang="zh-CN"/>
          </a:p>
        </p:txBody>
      </p:sp>
      <p:sp>
        <p:nvSpPr>
          <p:cNvPr id="700420"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700423"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08588" y="404813"/>
            <a:ext cx="3700462" cy="6048375"/>
          </a:xfrm>
          <a:prstGeom prst="rect">
            <a:avLst/>
          </a:prstGeom>
          <a:noFill/>
          <a:ln w="38100" algn="ctr">
            <a:noFill/>
            <a:miter lim="800000"/>
            <a:headEnd/>
            <a:tailEnd type="none" w="med" len="lg"/>
          </a:ln>
          <a:effectLst/>
        </p:spPr>
      </p:pic>
      <p:pic>
        <p:nvPicPr>
          <p:cNvPr id="700424" name="Picture 8"/>
          <p:cNvPicPr>
            <a:picLocks noChangeAspect="1" noChangeArrowheads="1"/>
          </p:cNvPicPr>
          <p:nvPr/>
        </p:nvPicPr>
        <p:blipFill>
          <a:blip r:embed="rId3" cstate="print"/>
          <a:srcRect/>
          <a:stretch>
            <a:fillRect/>
          </a:stretch>
        </p:blipFill>
        <p:spPr bwMode="auto">
          <a:xfrm>
            <a:off x="539750" y="3195638"/>
            <a:ext cx="4248150" cy="3186112"/>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第三代</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4" name="Rectangle 4"/>
          <p:cNvSpPr>
            <a:spLocks noGrp="1" noChangeArrowheads="1"/>
          </p:cNvSpPr>
          <p:nvPr>
            <p:ph idx="1"/>
          </p:nvPr>
        </p:nvSpPr>
        <p:spPr>
          <a:xfrm>
            <a:off x="323850" y="1412875"/>
            <a:ext cx="5051425" cy="5040313"/>
          </a:xfrm>
        </p:spPr>
        <p:txBody>
          <a:bodyPr/>
          <a:lstStyle/>
          <a:p>
            <a:pPr marL="0" indent="0">
              <a:spcBef>
                <a:spcPct val="0"/>
              </a:spcBef>
              <a:buSzTx/>
              <a:buFont typeface="Wingdings" pitchFamily="2" charset="2"/>
              <a:buNone/>
            </a:pPr>
            <a:r>
              <a:rPr lang="en-US" altLang="zh-CN" sz="2800" b="1" dirty="0">
                <a:latin typeface="Times New Roman" pitchFamily="18" charset="0"/>
              </a:rPr>
              <a:t>1985年：</a:t>
            </a:r>
            <a:r>
              <a:rPr lang="en-US" altLang="zh-CN" sz="2800" b="1" dirty="0">
                <a:solidFill>
                  <a:srgbClr val="FF0000"/>
                </a:solidFill>
                <a:latin typeface="Times New Roman" pitchFamily="18" charset="0"/>
              </a:rPr>
              <a:t>80386</a:t>
            </a:r>
            <a:r>
              <a:rPr lang="en-US" altLang="zh-CN" sz="2800" b="1" dirty="0">
                <a:latin typeface="Times New Roman" pitchFamily="18" charset="0"/>
              </a:rPr>
              <a:t> </a:t>
            </a:r>
            <a:r>
              <a:rPr lang="zh-CN" altLang="en-US" sz="2800" b="1" dirty="0">
                <a:latin typeface="Times New Roman" pitchFamily="18" charset="0"/>
              </a:rPr>
              <a:t>微处理器。</a:t>
            </a:r>
          </a:p>
          <a:p>
            <a:pPr marL="0" indent="0">
              <a:spcBef>
                <a:spcPct val="0"/>
              </a:spcBef>
              <a:buSzTx/>
              <a:buFont typeface="Wingdings" pitchFamily="2" charset="2"/>
              <a:buNone/>
            </a:pPr>
            <a:r>
              <a:rPr lang="zh-CN" altLang="en-US" sz="2800" b="1" dirty="0">
                <a:solidFill>
                  <a:srgbClr val="0000FF"/>
                </a:solidFill>
                <a:latin typeface="Times New Roman" pitchFamily="18" charset="0"/>
              </a:rPr>
              <a:t>是英特尔的第一代</a:t>
            </a:r>
            <a:r>
              <a:rPr lang="en-US" altLang="zh-CN" sz="2800" b="1" dirty="0">
                <a:solidFill>
                  <a:srgbClr val="0000FF"/>
                </a:solidFill>
                <a:latin typeface="Times New Roman" pitchFamily="18" charset="0"/>
              </a:rPr>
              <a:t>32位处理器</a:t>
            </a:r>
            <a:r>
              <a:rPr lang="zh-CN" altLang="en-US" sz="2800" b="1" dirty="0">
                <a:solidFill>
                  <a:srgbClr val="0000FF"/>
                </a:solidFill>
                <a:latin typeface="Times New Roman" pitchFamily="18" charset="0"/>
              </a:rPr>
              <a:t>；也是第一款具有“多任务”功能的处理器，对微软的操作系统发展有着重要的影响。</a:t>
            </a:r>
          </a:p>
        </p:txBody>
      </p:sp>
      <p:sp>
        <p:nvSpPr>
          <p:cNvPr id="8" name="灯片编号占位符 4"/>
          <p:cNvSpPr>
            <a:spLocks noGrp="1"/>
          </p:cNvSpPr>
          <p:nvPr>
            <p:ph type="sldNum" sz="quarter" idx="11"/>
          </p:nvPr>
        </p:nvSpPr>
        <p:spPr/>
        <p:txBody>
          <a:bodyPr/>
          <a:lstStyle/>
          <a:p>
            <a:fld id="{00575900-8B46-4637-9F16-48972894E637}" type="slidenum">
              <a:rPr lang="zh-CN" altLang="en-US"/>
              <a:pPr/>
              <a:t>31</a:t>
            </a:fld>
            <a:endParaRPr lang="en-US" altLang="zh-CN"/>
          </a:p>
        </p:txBody>
      </p:sp>
      <p:sp>
        <p:nvSpPr>
          <p:cNvPr id="701443"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701447" name="Picture 7"/>
          <p:cNvPicPr>
            <a:picLocks noChangeAspect="1" noChangeArrowheads="1"/>
          </p:cNvPicPr>
          <p:nvPr/>
        </p:nvPicPr>
        <p:blipFill>
          <a:blip r:embed="rId2" cstate="print"/>
          <a:srcRect/>
          <a:stretch>
            <a:fillRect/>
          </a:stretch>
        </p:blipFill>
        <p:spPr bwMode="auto">
          <a:xfrm>
            <a:off x="5384800" y="404813"/>
            <a:ext cx="3533775" cy="6048375"/>
          </a:xfrm>
          <a:prstGeom prst="rect">
            <a:avLst/>
          </a:prstGeom>
          <a:noFill/>
          <a:ln w="38100" algn="ctr">
            <a:noFill/>
            <a:miter lim="800000"/>
            <a:headEnd/>
            <a:tailEnd type="none" w="med" len="lg"/>
          </a:ln>
          <a:effectLst/>
        </p:spPr>
      </p:pic>
      <p:pic>
        <p:nvPicPr>
          <p:cNvPr id="701448" name="Picture 8"/>
          <p:cNvPicPr>
            <a:picLocks noChangeAspect="1" noChangeArrowheads="1"/>
          </p:cNvPicPr>
          <p:nvPr/>
        </p:nvPicPr>
        <p:blipFill>
          <a:blip r:embed="rId3" cstate="print"/>
          <a:srcRect/>
          <a:stretch>
            <a:fillRect/>
          </a:stretch>
        </p:blipFill>
        <p:spPr bwMode="auto">
          <a:xfrm>
            <a:off x="611188" y="3789363"/>
            <a:ext cx="4286250" cy="2600325"/>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第四代</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Rectangle 4"/>
          <p:cNvSpPr>
            <a:spLocks noGrp="1" noChangeArrowheads="1"/>
          </p:cNvSpPr>
          <p:nvPr>
            <p:ph idx="1"/>
          </p:nvPr>
        </p:nvSpPr>
        <p:spPr>
          <a:xfrm>
            <a:off x="323850" y="1412875"/>
            <a:ext cx="5256213" cy="5040313"/>
          </a:xfrm>
        </p:spPr>
        <p:txBody>
          <a:bodyPr/>
          <a:lstStyle/>
          <a:p>
            <a:pPr marL="0" indent="0">
              <a:spcBef>
                <a:spcPct val="0"/>
              </a:spcBef>
              <a:buSzTx/>
              <a:buFont typeface="Wingdings" pitchFamily="2" charset="2"/>
              <a:buNone/>
            </a:pPr>
            <a:r>
              <a:rPr lang="en-US" altLang="zh-CN" sz="2800" b="1">
                <a:latin typeface="Times New Roman" pitchFamily="18" charset="0"/>
              </a:rPr>
              <a:t>1989年：Intel </a:t>
            </a:r>
            <a:r>
              <a:rPr lang="en-US" altLang="zh-CN" sz="2800" b="1">
                <a:solidFill>
                  <a:srgbClr val="FF0000"/>
                </a:solidFill>
                <a:latin typeface="Times New Roman" pitchFamily="18" charset="0"/>
              </a:rPr>
              <a:t>80486</a:t>
            </a:r>
            <a:r>
              <a:rPr lang="zh-CN" altLang="en-US" sz="2800" b="1">
                <a:latin typeface="Times New Roman" pitchFamily="18" charset="0"/>
              </a:rPr>
              <a:t>微处理器。</a:t>
            </a:r>
            <a:r>
              <a:rPr lang="zh-CN" altLang="en-US" sz="2800" b="1">
                <a:solidFill>
                  <a:srgbClr val="0000FF"/>
                </a:solidFill>
                <a:latin typeface="Times New Roman" pitchFamily="18" charset="0"/>
              </a:rPr>
              <a:t>英特尔最后一款以数字为编号的处理器。</a:t>
            </a:r>
          </a:p>
          <a:p>
            <a:pPr marL="0" indent="0">
              <a:spcBef>
                <a:spcPct val="0"/>
              </a:spcBef>
              <a:buSzTx/>
              <a:buFont typeface="Wingdings" pitchFamily="2" charset="2"/>
              <a:buNone/>
            </a:pPr>
            <a:r>
              <a:rPr lang="zh-CN" altLang="en-US" sz="2800" b="1">
                <a:solidFill>
                  <a:srgbClr val="0000FF"/>
                </a:solidFill>
                <a:latin typeface="Times New Roman" pitchFamily="18" charset="0"/>
              </a:rPr>
              <a:t>内置高速缓存、数学协处理器。</a:t>
            </a:r>
          </a:p>
        </p:txBody>
      </p:sp>
      <p:sp>
        <p:nvSpPr>
          <p:cNvPr id="8" name="灯片编号占位符 4"/>
          <p:cNvSpPr>
            <a:spLocks noGrp="1"/>
          </p:cNvSpPr>
          <p:nvPr>
            <p:ph type="sldNum" sz="quarter" idx="11"/>
          </p:nvPr>
        </p:nvSpPr>
        <p:spPr/>
        <p:txBody>
          <a:bodyPr/>
          <a:lstStyle/>
          <a:p>
            <a:fld id="{3E0AF1FF-9923-4831-A329-20F8E11DA861}" type="slidenum">
              <a:rPr lang="zh-CN" altLang="en-US"/>
              <a:pPr/>
              <a:t>32</a:t>
            </a:fld>
            <a:endParaRPr lang="en-US" altLang="zh-CN"/>
          </a:p>
        </p:txBody>
      </p:sp>
      <p:sp>
        <p:nvSpPr>
          <p:cNvPr id="702467"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702471" name="Picture 7"/>
          <p:cNvPicPr>
            <a:picLocks noChangeAspect="1" noChangeArrowheads="1"/>
          </p:cNvPicPr>
          <p:nvPr/>
        </p:nvPicPr>
        <p:blipFill>
          <a:blip r:embed="rId2" cstate="print"/>
          <a:srcRect/>
          <a:stretch>
            <a:fillRect/>
          </a:stretch>
        </p:blipFill>
        <p:spPr bwMode="auto">
          <a:xfrm>
            <a:off x="5434013" y="404813"/>
            <a:ext cx="3532187" cy="6048375"/>
          </a:xfrm>
          <a:prstGeom prst="rect">
            <a:avLst/>
          </a:prstGeom>
          <a:noFill/>
          <a:ln w="38100" algn="ctr">
            <a:noFill/>
            <a:miter lim="800000"/>
            <a:headEnd/>
            <a:tailEnd type="none" w="med" len="lg"/>
          </a:ln>
          <a:effectLst/>
        </p:spPr>
      </p:pic>
      <p:pic>
        <p:nvPicPr>
          <p:cNvPr id="702472" name="Picture 8"/>
          <p:cNvPicPr>
            <a:picLocks noChangeAspect="1" noChangeArrowheads="1"/>
          </p:cNvPicPr>
          <p:nvPr/>
        </p:nvPicPr>
        <p:blipFill>
          <a:blip r:embed="rId3" cstate="print"/>
          <a:srcRect/>
          <a:stretch>
            <a:fillRect/>
          </a:stretch>
        </p:blipFill>
        <p:spPr bwMode="auto">
          <a:xfrm>
            <a:off x="1331913" y="3371850"/>
            <a:ext cx="2879725" cy="2865438"/>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第四代</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2" name="Rectangle 4"/>
          <p:cNvSpPr>
            <a:spLocks noGrp="1" noChangeArrowheads="1"/>
          </p:cNvSpPr>
          <p:nvPr>
            <p:ph idx="1"/>
          </p:nvPr>
        </p:nvSpPr>
        <p:spPr>
          <a:xfrm>
            <a:off x="323850" y="1268413"/>
            <a:ext cx="5256213" cy="5040312"/>
          </a:xfrm>
        </p:spPr>
        <p:txBody>
          <a:bodyPr/>
          <a:lstStyle/>
          <a:p>
            <a:pPr marL="0" indent="0">
              <a:spcBef>
                <a:spcPct val="0"/>
              </a:spcBef>
              <a:buSzTx/>
              <a:buFont typeface="Wingdings" pitchFamily="2" charset="2"/>
              <a:buNone/>
            </a:pPr>
            <a:r>
              <a:rPr lang="en-US" altLang="en-US" sz="2800" b="1">
                <a:latin typeface="Times New Roman" pitchFamily="18" charset="0"/>
              </a:rPr>
              <a:t>199</a:t>
            </a:r>
            <a:r>
              <a:rPr lang="en-US" altLang="zh-CN" sz="2800" b="1">
                <a:latin typeface="Times New Roman" pitchFamily="18" charset="0"/>
              </a:rPr>
              <a:t>3</a:t>
            </a:r>
            <a:r>
              <a:rPr lang="en-US" altLang="en-US" sz="2800" b="1">
                <a:latin typeface="Times New Roman" pitchFamily="18" charset="0"/>
              </a:rPr>
              <a:t>年3月10日：Intel </a:t>
            </a:r>
            <a:r>
              <a:rPr lang="en-US" altLang="en-US" sz="2800" b="1">
                <a:solidFill>
                  <a:srgbClr val="FF0000"/>
                </a:solidFill>
                <a:latin typeface="Times New Roman" pitchFamily="18" charset="0"/>
              </a:rPr>
              <a:t>Pentium</a:t>
            </a:r>
            <a:r>
              <a:rPr lang="zh-CN" altLang="en-US" sz="2800" b="1">
                <a:latin typeface="Times New Roman" pitchFamily="18" charset="0"/>
              </a:rPr>
              <a:t>微处理器。</a:t>
            </a:r>
            <a:r>
              <a:rPr lang="zh-CN" altLang="en-US" sz="2800" b="1">
                <a:solidFill>
                  <a:srgbClr val="0000FF"/>
                </a:solidFill>
                <a:latin typeface="Times New Roman" pitchFamily="18" charset="0"/>
              </a:rPr>
              <a:t>晶体管数大幅提高、增强了浮点运算功能、并把十年未变的工作电压降至</a:t>
            </a:r>
            <a:r>
              <a:rPr lang="en-US" altLang="zh-CN" sz="2800" b="1">
                <a:solidFill>
                  <a:srgbClr val="0000FF"/>
                </a:solidFill>
                <a:latin typeface="Times New Roman" pitchFamily="18" charset="0"/>
              </a:rPr>
              <a:t>3.3V</a:t>
            </a:r>
            <a:r>
              <a:rPr lang="zh-CN" altLang="en-US" sz="2800" b="1">
                <a:solidFill>
                  <a:srgbClr val="0000FF"/>
                </a:solidFill>
                <a:latin typeface="Times New Roman" pitchFamily="18" charset="0"/>
              </a:rPr>
              <a:t>。</a:t>
            </a:r>
          </a:p>
          <a:p>
            <a:pPr marL="0" indent="0">
              <a:spcBef>
                <a:spcPct val="0"/>
              </a:spcBef>
              <a:buSzTx/>
              <a:buFont typeface="Wingdings" pitchFamily="2" charset="2"/>
              <a:buNone/>
            </a:pPr>
            <a:r>
              <a:rPr lang="zh-CN" altLang="en-US" sz="2800" b="1">
                <a:solidFill>
                  <a:srgbClr val="006600"/>
                </a:solidFill>
                <a:latin typeface="Times New Roman" pitchFamily="18" charset="0"/>
              </a:rPr>
              <a:t>可同时执行两条指令。</a:t>
            </a:r>
          </a:p>
        </p:txBody>
      </p:sp>
      <p:sp>
        <p:nvSpPr>
          <p:cNvPr id="8" name="灯片编号占位符 4"/>
          <p:cNvSpPr>
            <a:spLocks noGrp="1"/>
          </p:cNvSpPr>
          <p:nvPr>
            <p:ph type="sldNum" sz="quarter" idx="11"/>
          </p:nvPr>
        </p:nvSpPr>
        <p:spPr/>
        <p:txBody>
          <a:bodyPr/>
          <a:lstStyle/>
          <a:p>
            <a:fld id="{5836D4EA-8F87-4CAD-A986-0D6BD850D7BF}" type="slidenum">
              <a:rPr lang="zh-CN" altLang="en-US"/>
              <a:pPr/>
              <a:t>33</a:t>
            </a:fld>
            <a:endParaRPr lang="en-US" altLang="zh-CN"/>
          </a:p>
        </p:txBody>
      </p:sp>
      <p:sp>
        <p:nvSpPr>
          <p:cNvPr id="703491"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703495" name="Picture 7"/>
          <p:cNvPicPr>
            <a:picLocks noChangeAspect="1" noChangeArrowheads="1"/>
          </p:cNvPicPr>
          <p:nvPr/>
        </p:nvPicPr>
        <p:blipFill>
          <a:blip r:embed="rId2" cstate="print"/>
          <a:srcRect/>
          <a:stretch>
            <a:fillRect/>
          </a:stretch>
        </p:blipFill>
        <p:spPr bwMode="auto">
          <a:xfrm>
            <a:off x="5367338" y="404813"/>
            <a:ext cx="3605212" cy="6048375"/>
          </a:xfrm>
          <a:prstGeom prst="rect">
            <a:avLst/>
          </a:prstGeom>
          <a:noFill/>
          <a:ln w="38100" algn="ctr">
            <a:noFill/>
            <a:miter lim="800000"/>
            <a:headEnd/>
            <a:tailEnd type="none" w="med" len="lg"/>
          </a:ln>
          <a:effectLst/>
        </p:spPr>
      </p:pic>
      <p:pic>
        <p:nvPicPr>
          <p:cNvPr id="703496" name="Picture 8"/>
          <p:cNvPicPr>
            <a:picLocks noChangeAspect="1" noChangeArrowheads="1"/>
          </p:cNvPicPr>
          <p:nvPr/>
        </p:nvPicPr>
        <p:blipFill>
          <a:blip r:embed="rId3" cstate="print"/>
          <a:srcRect/>
          <a:stretch>
            <a:fillRect/>
          </a:stretch>
        </p:blipFill>
        <p:spPr bwMode="auto">
          <a:xfrm>
            <a:off x="682625" y="3535363"/>
            <a:ext cx="4176713" cy="3133725"/>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第五代</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90" name="Rectangle 6"/>
          <p:cNvSpPr>
            <a:spLocks noGrp="1" noChangeArrowheads="1"/>
          </p:cNvSpPr>
          <p:nvPr>
            <p:ph idx="1"/>
          </p:nvPr>
        </p:nvSpPr>
        <p:spPr>
          <a:xfrm>
            <a:off x="323850" y="1341438"/>
            <a:ext cx="7777163" cy="3476277"/>
          </a:xfrm>
        </p:spPr>
        <p:txBody>
          <a:bodyPr/>
          <a:lstStyle/>
          <a:p>
            <a:pPr marL="444500" indent="-444500"/>
            <a:r>
              <a:rPr lang="en-US" altLang="zh-CN" sz="2800" b="1" dirty="0">
                <a:latin typeface="Times New Roman" pitchFamily="18" charset="0"/>
              </a:rPr>
              <a:t>1995</a:t>
            </a:r>
            <a:r>
              <a:rPr lang="zh-CN" altLang="en-US" sz="2800" b="1" dirty="0">
                <a:latin typeface="Times New Roman" pitchFamily="18" charset="0"/>
              </a:rPr>
              <a:t>年以后，</a:t>
            </a:r>
            <a:r>
              <a:rPr lang="en-US" altLang="zh-CN" sz="2800" b="1" dirty="0">
                <a:latin typeface="Times New Roman" pitchFamily="18" charset="0"/>
              </a:rPr>
              <a:t>Pentium Pro</a:t>
            </a:r>
            <a:r>
              <a:rPr lang="zh-CN" altLang="en-US" sz="2800" b="1" dirty="0">
                <a:latin typeface="Times New Roman" pitchFamily="18" charset="0"/>
              </a:rPr>
              <a:t>、</a:t>
            </a:r>
            <a:r>
              <a:rPr lang="en-US" altLang="zh-CN" sz="2800" b="1" dirty="0">
                <a:latin typeface="Times New Roman" pitchFamily="18" charset="0"/>
              </a:rPr>
              <a:t>Pentium II</a:t>
            </a:r>
            <a:r>
              <a:rPr lang="zh-CN" altLang="en-US" sz="2800" b="1" dirty="0">
                <a:latin typeface="Times New Roman" pitchFamily="18" charset="0"/>
              </a:rPr>
              <a:t>、</a:t>
            </a:r>
            <a:r>
              <a:rPr lang="en-US" altLang="zh-CN" sz="2800" b="1" dirty="0">
                <a:latin typeface="Times New Roman" pitchFamily="18" charset="0"/>
              </a:rPr>
              <a:t>Pentium III</a:t>
            </a:r>
          </a:p>
          <a:p>
            <a:pPr marL="444500" indent="-444500"/>
            <a:r>
              <a:rPr lang="en-US" altLang="zh-CN" sz="2800" b="1" dirty="0">
                <a:latin typeface="Times New Roman" pitchFamily="18" charset="0"/>
              </a:rPr>
              <a:t>2000</a:t>
            </a:r>
            <a:r>
              <a:rPr lang="zh-CN" altLang="en-US" sz="2800" b="1" dirty="0">
                <a:latin typeface="Times New Roman" pitchFamily="18" charset="0"/>
              </a:rPr>
              <a:t>年，</a:t>
            </a:r>
            <a:r>
              <a:rPr lang="en-US" altLang="zh-CN" sz="2800" b="1" dirty="0">
                <a:latin typeface="Times New Roman" pitchFamily="18" charset="0"/>
              </a:rPr>
              <a:t>Pentium 4</a:t>
            </a:r>
          </a:p>
          <a:p>
            <a:pPr marL="990600" lvl="1" indent="-366713">
              <a:lnSpc>
                <a:spcPct val="90000"/>
              </a:lnSpc>
            </a:pPr>
            <a:r>
              <a:rPr lang="zh-CN" altLang="en-US" sz="2400" b="1" dirty="0" smtClean="0">
                <a:solidFill>
                  <a:srgbClr val="CC0000"/>
                </a:solidFill>
              </a:rPr>
              <a:t>工作电压：</a:t>
            </a:r>
            <a:r>
              <a:rPr lang="en-US" altLang="zh-CN" sz="2400" b="1" dirty="0" smtClean="0">
                <a:solidFill>
                  <a:srgbClr val="CC0000"/>
                </a:solidFill>
              </a:rPr>
              <a:t>1.3V</a:t>
            </a:r>
          </a:p>
          <a:p>
            <a:pPr marL="990600" lvl="1" indent="-366713">
              <a:lnSpc>
                <a:spcPct val="90000"/>
              </a:lnSpc>
            </a:pPr>
            <a:r>
              <a:rPr lang="en-US" altLang="zh-CN" sz="2000" b="1" dirty="0" smtClean="0">
                <a:solidFill>
                  <a:srgbClr val="0000FF"/>
                </a:solidFill>
              </a:rPr>
              <a:t>Intel's </a:t>
            </a:r>
            <a:r>
              <a:rPr lang="en-US" altLang="zh-CN" sz="2000" b="1" dirty="0">
                <a:solidFill>
                  <a:srgbClr val="0000FF"/>
                </a:solidFill>
              </a:rPr>
              <a:t>first microprocessor, the 4004, ran at 108 KHz, compared to the Intel® Pentium® 4 processor's initial speed of 1.5 GHz. If automobile speed had increased similarly over the same period, you could now drive from San Francisco to New York (about 4100 Km) in about 13 seconds</a:t>
            </a:r>
            <a:r>
              <a:rPr lang="en-US" altLang="zh-CN" sz="2000" b="1" dirty="0" smtClean="0">
                <a:solidFill>
                  <a:srgbClr val="0000FF"/>
                </a:solidFill>
              </a:rPr>
              <a:t>.</a:t>
            </a:r>
            <a:endParaRPr lang="zh-CN" altLang="en-US" sz="2800" b="1" dirty="0">
              <a:latin typeface="Times New Roman" pitchFamily="18" charset="0"/>
            </a:endParaRPr>
          </a:p>
        </p:txBody>
      </p:sp>
      <p:sp>
        <p:nvSpPr>
          <p:cNvPr id="6" name="灯片编号占位符 4"/>
          <p:cNvSpPr>
            <a:spLocks noGrp="1"/>
          </p:cNvSpPr>
          <p:nvPr>
            <p:ph type="sldNum" sz="quarter" idx="11"/>
          </p:nvPr>
        </p:nvSpPr>
        <p:spPr/>
        <p:txBody>
          <a:bodyPr/>
          <a:lstStyle/>
          <a:p>
            <a:fld id="{41F9EAD1-BEB4-44BE-B145-91165A50BE4B}" type="slidenum">
              <a:rPr lang="zh-CN" altLang="en-US"/>
              <a:pPr/>
              <a:t>34</a:t>
            </a:fld>
            <a:endParaRPr lang="en-US" altLang="zh-CN"/>
          </a:p>
        </p:txBody>
      </p:sp>
      <p:sp>
        <p:nvSpPr>
          <p:cNvPr id="707587"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7" name="爆炸形 2 6"/>
          <p:cNvSpPr/>
          <p:nvPr/>
        </p:nvSpPr>
        <p:spPr bwMode="auto">
          <a:xfrm>
            <a:off x="7380312" y="692696"/>
            <a:ext cx="1592238" cy="1368152"/>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第五代</a:t>
            </a:r>
          </a:p>
        </p:txBody>
      </p:sp>
      <p:sp>
        <p:nvSpPr>
          <p:cNvPr id="8" name="Rectangle 6"/>
          <p:cNvSpPr txBox="1">
            <a:spLocks noChangeArrowheads="1"/>
          </p:cNvSpPr>
          <p:nvPr/>
        </p:nvSpPr>
        <p:spPr bwMode="auto">
          <a:xfrm>
            <a:off x="251520" y="5445224"/>
            <a:ext cx="8434958" cy="5862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eaLnBrk="1" fontAlgn="base" hangingPunct="1">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eaLnBrk="1" fontAlgn="base" hangingPunct="1">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eaLnBrk="1" fontAlgn="base" hangingPunct="1">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536575" indent="-536575">
              <a:buClr>
                <a:srgbClr val="FF6600"/>
              </a:buClr>
              <a:buSzPct val="100000"/>
              <a:buFont typeface="Wingdings" pitchFamily="2" charset="2"/>
              <a:buChar char=""/>
            </a:pPr>
            <a:r>
              <a:rPr lang="en-US" altLang="zh-CN" kern="0" dirty="0" smtClean="0">
                <a:latin typeface="Times New Roman" pitchFamily="18" charset="0"/>
              </a:rPr>
              <a:t>2001</a:t>
            </a:r>
            <a:r>
              <a:rPr lang="zh-CN" altLang="en-US" kern="0" dirty="0" smtClean="0">
                <a:latin typeface="Times New Roman" pitchFamily="18" charset="0"/>
              </a:rPr>
              <a:t>年，</a:t>
            </a:r>
            <a:r>
              <a:rPr lang="en-US" altLang="zh-CN" kern="0" dirty="0" smtClean="0">
                <a:latin typeface="Times New Roman" pitchFamily="18" charset="0"/>
              </a:rPr>
              <a:t>Itanium</a:t>
            </a:r>
            <a:r>
              <a:rPr lang="zh-CN" altLang="en-US" kern="0" dirty="0" smtClean="0">
                <a:latin typeface="Times New Roman" pitchFamily="18" charset="0"/>
              </a:rPr>
              <a:t>，</a:t>
            </a:r>
            <a:r>
              <a:rPr lang="en-US" altLang="zh-CN" kern="0" dirty="0" smtClean="0">
                <a:latin typeface="Times New Roman" pitchFamily="18" charset="0"/>
              </a:rPr>
              <a:t>64</a:t>
            </a:r>
            <a:r>
              <a:rPr lang="zh-CN" altLang="en-US" kern="0" dirty="0" smtClean="0">
                <a:latin typeface="Times New Roman" pitchFamily="18" charset="0"/>
              </a:rPr>
              <a:t>位</a:t>
            </a:r>
            <a:r>
              <a:rPr lang="en-US" altLang="zh-CN" kern="0" dirty="0" smtClean="0">
                <a:latin typeface="宋体" pitchFamily="2" charset="-122"/>
              </a:rPr>
              <a:t>(</a:t>
            </a:r>
            <a:r>
              <a:rPr lang="en-US" altLang="zh-CN" kern="0" dirty="0" smtClean="0">
                <a:latin typeface="Times New Roman" pitchFamily="18" charset="0"/>
              </a:rPr>
              <a:t>IA-64</a:t>
            </a:r>
            <a:r>
              <a:rPr lang="en-US" altLang="zh-CN" kern="0" dirty="0" smtClean="0">
                <a:latin typeface="宋体" pitchFamily="2" charset="-122"/>
              </a:rPr>
              <a:t>)</a:t>
            </a:r>
            <a:r>
              <a:rPr lang="zh-CN" altLang="en-US" kern="0" dirty="0" smtClean="0">
                <a:latin typeface="Times New Roman" pitchFamily="18" charset="0"/>
              </a:rPr>
              <a:t>，</a:t>
            </a:r>
            <a:r>
              <a:rPr lang="en-US" altLang="zh-CN" kern="0" dirty="0" smtClean="0">
                <a:latin typeface="Times New Roman" pitchFamily="18" charset="0"/>
              </a:rPr>
              <a:t>VLIW</a:t>
            </a:r>
            <a:r>
              <a:rPr lang="zh-CN" altLang="en-US" kern="0" dirty="0" smtClean="0">
                <a:latin typeface="Times New Roman" pitchFamily="18" charset="0"/>
              </a:rPr>
              <a:t>结构。</a:t>
            </a:r>
            <a:endParaRPr lang="zh-CN" altLang="en-US" kern="0" dirty="0">
              <a:latin typeface="Times New Roman" pitchFamily="18" charset="0"/>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6" name="Rectangle 4"/>
          <p:cNvSpPr>
            <a:spLocks noGrp="1" noChangeArrowheads="1"/>
          </p:cNvSpPr>
          <p:nvPr>
            <p:ph idx="1"/>
          </p:nvPr>
        </p:nvSpPr>
        <p:spPr>
          <a:xfrm>
            <a:off x="323528" y="1196752"/>
            <a:ext cx="8712968" cy="5256212"/>
          </a:xfrm>
        </p:spPr>
        <p:txBody>
          <a:bodyPr/>
          <a:lstStyle/>
          <a:p>
            <a:pPr marL="360363" indent="-360363"/>
            <a:r>
              <a:rPr lang="en-US" altLang="zh-CN" b="1" dirty="0" smtClean="0">
                <a:latin typeface="Times New Roman" pitchFamily="18" charset="0"/>
              </a:rPr>
              <a:t>1996</a:t>
            </a:r>
            <a:r>
              <a:rPr lang="zh-CN" altLang="en-US" b="1" dirty="0" smtClean="0">
                <a:latin typeface="Times New Roman" pitchFamily="18" charset="0"/>
              </a:rPr>
              <a:t>年，</a:t>
            </a:r>
            <a:r>
              <a:rPr lang="en-US" altLang="zh-CN" b="1" dirty="0" smtClean="0">
                <a:latin typeface="Times New Roman" pitchFamily="18" charset="0"/>
              </a:rPr>
              <a:t>Stanford Hydra CMP </a:t>
            </a:r>
            <a:r>
              <a:rPr lang="zh-CN" altLang="en-US" b="1" dirty="0" smtClean="0">
                <a:latin typeface="Times New Roman" pitchFamily="18" charset="0"/>
              </a:rPr>
              <a:t>处理器</a:t>
            </a:r>
            <a:r>
              <a:rPr lang="en-US" altLang="zh-CN" b="1" dirty="0" smtClean="0">
                <a:latin typeface="Times New Roman" pitchFamily="18" charset="0"/>
              </a:rPr>
              <a:t/>
            </a:r>
            <a:br>
              <a:rPr lang="en-US" altLang="zh-CN" b="1" dirty="0" smtClean="0">
                <a:latin typeface="Times New Roman" pitchFamily="18" charset="0"/>
              </a:rPr>
            </a:br>
            <a:r>
              <a:rPr lang="zh-CN" altLang="en-US" b="1" dirty="0" smtClean="0">
                <a:latin typeface="Times New Roman" pitchFamily="18" charset="0"/>
              </a:rPr>
              <a:t>将</a:t>
            </a:r>
            <a:r>
              <a:rPr lang="en-US" altLang="zh-CN" b="1" dirty="0" smtClean="0">
                <a:latin typeface="Times New Roman" pitchFamily="18" charset="0"/>
              </a:rPr>
              <a:t>4</a:t>
            </a:r>
            <a:r>
              <a:rPr lang="zh-CN" altLang="en-US" b="1" dirty="0" smtClean="0">
                <a:latin typeface="Times New Roman" pitchFamily="18" charset="0"/>
              </a:rPr>
              <a:t>个基于</a:t>
            </a:r>
            <a:r>
              <a:rPr lang="en-US" altLang="zh-CN" b="1" dirty="0" smtClean="0">
                <a:latin typeface="Times New Roman" pitchFamily="18" charset="0"/>
              </a:rPr>
              <a:t>MIPS</a:t>
            </a:r>
            <a:r>
              <a:rPr lang="zh-CN" altLang="en-US" b="1" dirty="0" smtClean="0">
                <a:latin typeface="Times New Roman" pitchFamily="18" charset="0"/>
              </a:rPr>
              <a:t>的处理器集成在一个芯片上。</a:t>
            </a:r>
            <a:endParaRPr lang="en-US" altLang="zh-CN" b="1" dirty="0" smtClean="0">
              <a:latin typeface="Times New Roman" pitchFamily="18" charset="0"/>
            </a:endParaRPr>
          </a:p>
          <a:p>
            <a:pPr marL="360363" indent="-360363"/>
            <a:r>
              <a:rPr lang="en-US" altLang="zh-CN" dirty="0" smtClean="0">
                <a:latin typeface="Times New Roman" pitchFamily="18" charset="0"/>
              </a:rPr>
              <a:t>DEC/Compaq</a:t>
            </a:r>
            <a:r>
              <a:rPr lang="zh-CN" altLang="en-US" dirty="0" smtClean="0">
                <a:latin typeface="Times New Roman" pitchFamily="18" charset="0"/>
              </a:rPr>
              <a:t>研究团队建议将</a:t>
            </a:r>
            <a:r>
              <a:rPr lang="en-US" altLang="zh-CN" dirty="0" smtClean="0">
                <a:latin typeface="Times New Roman" pitchFamily="18" charset="0"/>
              </a:rPr>
              <a:t>8</a:t>
            </a:r>
            <a:r>
              <a:rPr lang="zh-CN" altLang="en-US" dirty="0" smtClean="0">
                <a:latin typeface="Times New Roman" pitchFamily="18" charset="0"/>
              </a:rPr>
              <a:t>个简单的</a:t>
            </a:r>
            <a:r>
              <a:rPr lang="en-US" altLang="zh-CN" dirty="0" smtClean="0">
                <a:latin typeface="Times New Roman" pitchFamily="18" charset="0"/>
              </a:rPr>
              <a:t>Alpha</a:t>
            </a:r>
            <a:r>
              <a:rPr lang="zh-CN" altLang="en-US" dirty="0" smtClean="0">
                <a:latin typeface="Times New Roman" pitchFamily="18" charset="0"/>
              </a:rPr>
              <a:t>核和一个两级</a:t>
            </a:r>
            <a:r>
              <a:rPr lang="en-US" altLang="zh-CN" dirty="0" smtClean="0">
                <a:latin typeface="Times New Roman" pitchFamily="18" charset="0"/>
              </a:rPr>
              <a:t>Cache</a:t>
            </a:r>
            <a:r>
              <a:rPr lang="zh-CN" altLang="en-US" dirty="0" smtClean="0">
                <a:latin typeface="Times New Roman" pitchFamily="18" charset="0"/>
              </a:rPr>
              <a:t>组合到一个单芯片上。</a:t>
            </a:r>
            <a:endParaRPr lang="en-US" altLang="zh-CN" dirty="0" smtClean="0">
              <a:latin typeface="Times New Roman" pitchFamily="18" charset="0"/>
            </a:endParaRPr>
          </a:p>
          <a:p>
            <a:pPr marL="360363" indent="-360363"/>
            <a:r>
              <a:rPr lang="en-US" altLang="zh-CN" b="1" dirty="0" smtClean="0">
                <a:latin typeface="Times New Roman" pitchFamily="18" charset="0"/>
              </a:rPr>
              <a:t>IBM</a:t>
            </a:r>
            <a:r>
              <a:rPr lang="zh-CN" altLang="en-US" b="1" dirty="0" smtClean="0">
                <a:latin typeface="Times New Roman" pitchFamily="18" charset="0"/>
              </a:rPr>
              <a:t>于</a:t>
            </a:r>
            <a:r>
              <a:rPr lang="en-US" altLang="zh-CN" b="1" dirty="0" smtClean="0">
                <a:latin typeface="Times New Roman" pitchFamily="18" charset="0"/>
              </a:rPr>
              <a:t>2001</a:t>
            </a:r>
            <a:r>
              <a:rPr lang="zh-CN" altLang="en-US" b="1" dirty="0" smtClean="0">
                <a:latin typeface="Times New Roman" pitchFamily="18" charset="0"/>
              </a:rPr>
              <a:t>年率先推出双</a:t>
            </a:r>
            <a:r>
              <a:rPr lang="zh-CN" altLang="en-US" dirty="0">
                <a:latin typeface="Times New Roman" pitchFamily="18" charset="0"/>
              </a:rPr>
              <a:t>核产品，双核设计成为高端</a:t>
            </a:r>
            <a:r>
              <a:rPr lang="en-US" altLang="zh-CN" dirty="0">
                <a:latin typeface="Times New Roman" pitchFamily="18" charset="0"/>
              </a:rPr>
              <a:t>RISC</a:t>
            </a:r>
            <a:r>
              <a:rPr lang="zh-CN" altLang="en-US" dirty="0">
                <a:latin typeface="Times New Roman" pitchFamily="18" charset="0"/>
              </a:rPr>
              <a:t>处理器的标准</a:t>
            </a:r>
            <a:r>
              <a:rPr lang="zh-CN" altLang="en-US" dirty="0" smtClean="0">
                <a:latin typeface="Times New Roman" pitchFamily="18" charset="0"/>
              </a:rPr>
              <a:t>。</a:t>
            </a:r>
            <a:endParaRPr lang="en-US" altLang="zh-CN" b="1" dirty="0" smtClean="0">
              <a:latin typeface="Times New Roman" pitchFamily="18" charset="0"/>
            </a:endParaRPr>
          </a:p>
          <a:p>
            <a:pPr marL="360363" indent="-360363"/>
            <a:r>
              <a:rPr lang="en-US" altLang="zh-CN" dirty="0" smtClean="0">
                <a:latin typeface="Times New Roman" pitchFamily="18" charset="0"/>
              </a:rPr>
              <a:t>2003</a:t>
            </a:r>
            <a:r>
              <a:rPr lang="zh-CN" altLang="en-US" dirty="0" smtClean="0">
                <a:latin typeface="Times New Roman" pitchFamily="18" charset="0"/>
              </a:rPr>
              <a:t>年，</a:t>
            </a:r>
            <a:r>
              <a:rPr lang="en-US" altLang="zh-CN" dirty="0" smtClean="0">
                <a:latin typeface="Times New Roman" pitchFamily="18" charset="0"/>
              </a:rPr>
              <a:t>Sun</a:t>
            </a:r>
            <a:r>
              <a:rPr lang="zh-CN" altLang="en-US" dirty="0" smtClean="0">
                <a:latin typeface="Times New Roman" pitchFamily="18" charset="0"/>
              </a:rPr>
              <a:t>发布了两个双核处理器：</a:t>
            </a:r>
            <a:r>
              <a:rPr lang="en-US" altLang="zh-CN" dirty="0" smtClean="0">
                <a:latin typeface="Times New Roman" pitchFamily="18" charset="0"/>
              </a:rPr>
              <a:t>Gemini</a:t>
            </a:r>
            <a:r>
              <a:rPr lang="zh-CN" altLang="en-US" dirty="0" smtClean="0">
                <a:latin typeface="Times New Roman" pitchFamily="18" charset="0"/>
              </a:rPr>
              <a:t>和</a:t>
            </a:r>
            <a:r>
              <a:rPr lang="en-US" altLang="zh-CN" dirty="0" err="1" smtClean="0">
                <a:latin typeface="Times New Roman" pitchFamily="18" charset="0"/>
              </a:rPr>
              <a:t>UltraSPARC</a:t>
            </a:r>
            <a:r>
              <a:rPr lang="en-US" altLang="zh-CN" dirty="0" smtClean="0">
                <a:latin typeface="Times New Roman" pitchFamily="18" charset="0"/>
              </a:rPr>
              <a:t> IV</a:t>
            </a:r>
            <a:r>
              <a:rPr lang="zh-CN" altLang="en-US" dirty="0" smtClean="0">
                <a:latin typeface="Times New Roman" pitchFamily="18" charset="0"/>
              </a:rPr>
              <a:t>。</a:t>
            </a:r>
            <a:endParaRPr lang="en-US" altLang="zh-CN" dirty="0" smtClean="0">
              <a:latin typeface="Times New Roman" pitchFamily="18" charset="0"/>
            </a:endParaRPr>
          </a:p>
          <a:p>
            <a:pPr marL="360363" indent="-360363"/>
            <a:r>
              <a:rPr lang="en-US" altLang="zh-CN" dirty="0">
                <a:latin typeface="Times New Roman" pitchFamily="18" charset="0"/>
              </a:rPr>
              <a:t>2005</a:t>
            </a:r>
            <a:r>
              <a:rPr lang="zh-CN" altLang="en-US" dirty="0">
                <a:latin typeface="Times New Roman" pitchFamily="18" charset="0"/>
              </a:rPr>
              <a:t>年，当主频接近于</a:t>
            </a:r>
            <a:r>
              <a:rPr lang="en-US" altLang="zh-CN" dirty="0">
                <a:latin typeface="Times New Roman" pitchFamily="18" charset="0"/>
              </a:rPr>
              <a:t>4GHz</a:t>
            </a:r>
            <a:r>
              <a:rPr lang="zh-CN" altLang="en-US" dirty="0">
                <a:latin typeface="Times New Roman" pitchFamily="18" charset="0"/>
              </a:rPr>
              <a:t>时，</a:t>
            </a:r>
            <a:r>
              <a:rPr lang="en-US" altLang="zh-CN" dirty="0">
                <a:latin typeface="Times New Roman" pitchFamily="18" charset="0"/>
              </a:rPr>
              <a:t>Intel</a:t>
            </a:r>
            <a:r>
              <a:rPr lang="zh-CN" altLang="en-US" dirty="0">
                <a:latin typeface="Times New Roman" pitchFamily="18" charset="0"/>
              </a:rPr>
              <a:t>和</a:t>
            </a:r>
            <a:r>
              <a:rPr lang="en-US" altLang="zh-CN" dirty="0">
                <a:latin typeface="Times New Roman" pitchFamily="18" charset="0"/>
              </a:rPr>
              <a:t>AMD</a:t>
            </a:r>
            <a:r>
              <a:rPr lang="zh-CN" altLang="en-US" dirty="0">
                <a:latin typeface="Times New Roman" pitchFamily="18" charset="0"/>
              </a:rPr>
              <a:t>发现，单纯的主频提升已无法明显提高系统整体性能。</a:t>
            </a:r>
            <a:endParaRPr lang="en-US" altLang="zh-CN" dirty="0">
              <a:latin typeface="Times New Roman" pitchFamily="18" charset="0"/>
            </a:endParaRPr>
          </a:p>
          <a:p>
            <a:pPr marL="360363" indent="-360363"/>
            <a:r>
              <a:rPr lang="zh-CN" altLang="en-US" dirty="0">
                <a:latin typeface="Times New Roman" pitchFamily="18" charset="0"/>
              </a:rPr>
              <a:t>随着主频的升高、功率的增大，散热问题</a:t>
            </a:r>
            <a:r>
              <a:rPr lang="zh-CN" altLang="en-US" dirty="0" smtClean="0">
                <a:latin typeface="Times New Roman" pitchFamily="18" charset="0"/>
              </a:rPr>
              <a:t>。</a:t>
            </a:r>
            <a:endParaRPr lang="en-US" altLang="zh-CN" dirty="0">
              <a:latin typeface="Times New Roman" pitchFamily="18" charset="0"/>
            </a:endParaRPr>
          </a:p>
        </p:txBody>
      </p:sp>
      <p:sp>
        <p:nvSpPr>
          <p:cNvPr id="6" name="灯片编号占位符 4"/>
          <p:cNvSpPr>
            <a:spLocks noGrp="1"/>
          </p:cNvSpPr>
          <p:nvPr>
            <p:ph type="sldNum" sz="quarter" idx="11"/>
          </p:nvPr>
        </p:nvSpPr>
        <p:spPr/>
        <p:txBody>
          <a:bodyPr/>
          <a:lstStyle/>
          <a:p>
            <a:fld id="{35A2AA45-6291-495D-B0A4-4C2DE7A1B0CB}" type="slidenum">
              <a:rPr lang="zh-CN" altLang="en-US"/>
              <a:pPr/>
              <a:t>35</a:t>
            </a:fld>
            <a:endParaRPr lang="en-US" altLang="zh-CN"/>
          </a:p>
        </p:txBody>
      </p:sp>
      <p:sp>
        <p:nvSpPr>
          <p:cNvPr id="709635"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a:solidFill>
                  <a:srgbClr val="006600"/>
                </a:solidFill>
                <a:ea typeface="黑体" pitchFamily="2" charset="-122"/>
              </a:rPr>
              <a:t>一、</a:t>
            </a:r>
            <a:r>
              <a:rPr lang="en-US" altLang="zh-CN" sz="2800" b="1">
                <a:solidFill>
                  <a:srgbClr val="006600"/>
                </a:solidFill>
                <a:ea typeface="黑体" pitchFamily="2" charset="-122"/>
              </a:rPr>
              <a:t>Intel</a:t>
            </a:r>
            <a:r>
              <a:rPr lang="zh-CN" altLang="en-US" sz="2800" b="1">
                <a:solidFill>
                  <a:srgbClr val="006600"/>
                </a:solidFill>
                <a:ea typeface="黑体" pitchFamily="2" charset="-122"/>
              </a:rPr>
              <a:t>微处理器的发展</a:t>
            </a:r>
          </a:p>
        </p:txBody>
      </p:sp>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8" name="爆炸形 2 7"/>
          <p:cNvSpPr/>
          <p:nvPr/>
        </p:nvSpPr>
        <p:spPr bwMode="auto">
          <a:xfrm>
            <a:off x="7111205" y="116632"/>
            <a:ext cx="1925291" cy="1656184"/>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多核</a:t>
            </a:r>
            <a: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t/>
            </a:r>
            <a:b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b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处理器</a:t>
            </a:r>
          </a:p>
        </p:txBody>
      </p:sp>
      <p:sp>
        <p:nvSpPr>
          <p:cNvPr id="3" name="动作按钮: 信息 2">
            <a:hlinkClick r:id="rId2" action="ppaction://hlinksldjump" highlightClick="1"/>
          </p:cNvPr>
          <p:cNvSpPr/>
          <p:nvPr/>
        </p:nvSpPr>
        <p:spPr bwMode="auto">
          <a:xfrm>
            <a:off x="8284155" y="1574602"/>
            <a:ext cx="504056" cy="540792"/>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59442704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7504" y="1478464"/>
            <a:ext cx="8928992" cy="4038768"/>
          </a:xfrm>
          <a:prstGeom prst="rect">
            <a:avLst/>
          </a:prstGeom>
        </p:spPr>
      </p:pic>
      <p:sp>
        <p:nvSpPr>
          <p:cNvPr id="709636" name="Rectangle 4"/>
          <p:cNvSpPr>
            <a:spLocks noGrp="1" noChangeArrowheads="1"/>
          </p:cNvSpPr>
          <p:nvPr>
            <p:ph idx="1"/>
          </p:nvPr>
        </p:nvSpPr>
        <p:spPr>
          <a:xfrm>
            <a:off x="179512" y="5517232"/>
            <a:ext cx="8712968" cy="576064"/>
          </a:xfrm>
        </p:spPr>
        <p:txBody>
          <a:bodyPr/>
          <a:lstStyle/>
          <a:p>
            <a:pPr marL="0" indent="0" algn="ctr">
              <a:buNone/>
            </a:pPr>
            <a:r>
              <a:rPr lang="en-US" altLang="zh-CN" b="0" dirty="0"/>
              <a:t>An overview of the Hydra CMP</a:t>
            </a:r>
            <a:endParaRPr lang="en-US" altLang="zh-CN" b="0" dirty="0">
              <a:latin typeface="Times New Roman" pitchFamily="18" charset="0"/>
            </a:endParaRPr>
          </a:p>
        </p:txBody>
      </p:sp>
      <p:sp>
        <p:nvSpPr>
          <p:cNvPr id="6" name="灯片编号占位符 4"/>
          <p:cNvSpPr>
            <a:spLocks noGrp="1"/>
          </p:cNvSpPr>
          <p:nvPr>
            <p:ph type="sldNum" sz="quarter" idx="11"/>
          </p:nvPr>
        </p:nvSpPr>
        <p:spPr/>
        <p:txBody>
          <a:bodyPr/>
          <a:lstStyle/>
          <a:p>
            <a:fld id="{35A2AA45-6291-495D-B0A4-4C2DE7A1B0CB}" type="slidenum">
              <a:rPr lang="zh-CN" altLang="en-US"/>
              <a:pPr/>
              <a:t>36</a:t>
            </a:fld>
            <a:endParaRPr lang="en-US" altLang="zh-CN"/>
          </a:p>
        </p:txBody>
      </p:sp>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8" name="爆炸形 2 7"/>
          <p:cNvSpPr/>
          <p:nvPr/>
        </p:nvSpPr>
        <p:spPr bwMode="auto">
          <a:xfrm>
            <a:off x="7111205" y="116632"/>
            <a:ext cx="1925291" cy="1656184"/>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多核</a:t>
            </a:r>
            <a: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t/>
            </a:r>
            <a:b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b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处理器</a:t>
            </a:r>
          </a:p>
        </p:txBody>
      </p:sp>
      <p:sp>
        <p:nvSpPr>
          <p:cNvPr id="9" name="Rectangle 4"/>
          <p:cNvSpPr txBox="1">
            <a:spLocks noChangeArrowheads="1"/>
          </p:cNvSpPr>
          <p:nvPr/>
        </p:nvSpPr>
        <p:spPr bwMode="auto">
          <a:xfrm>
            <a:off x="683568" y="6021288"/>
            <a:ext cx="8208912"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eaLnBrk="1" fontAlgn="base" hangingPunct="1">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eaLnBrk="1" fontAlgn="base" hangingPunct="1">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eaLnBrk="1" fontAlgn="base" hangingPunct="1">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Font typeface="Wingdings" pitchFamily="2" charset="2"/>
              <a:buNone/>
            </a:pPr>
            <a:r>
              <a:rPr lang="en-US" altLang="zh-CN" b="0" kern="0" dirty="0" smtClean="0">
                <a:solidFill>
                  <a:srgbClr val="FF0000"/>
                </a:solidFill>
              </a:rPr>
              <a:t>CMP</a:t>
            </a:r>
            <a:r>
              <a:rPr lang="zh-CN" altLang="en-US" b="0" kern="0" dirty="0" smtClean="0">
                <a:solidFill>
                  <a:srgbClr val="0000FF"/>
                </a:solidFill>
              </a:rPr>
              <a:t>：</a:t>
            </a:r>
            <a:r>
              <a:rPr lang="en-US" altLang="zh-CN" b="0" kern="0" dirty="0" smtClean="0">
                <a:solidFill>
                  <a:srgbClr val="FF0000"/>
                </a:solidFill>
              </a:rPr>
              <a:t>C</a:t>
            </a:r>
            <a:r>
              <a:rPr lang="en-US" altLang="zh-CN" b="0" kern="0" dirty="0" smtClean="0">
                <a:solidFill>
                  <a:srgbClr val="0000FF"/>
                </a:solidFill>
              </a:rPr>
              <a:t>hip </a:t>
            </a:r>
            <a:r>
              <a:rPr lang="en-US" altLang="zh-CN" b="0" kern="0" dirty="0">
                <a:solidFill>
                  <a:srgbClr val="FF0000"/>
                </a:solidFill>
              </a:rPr>
              <a:t>M</a:t>
            </a:r>
            <a:r>
              <a:rPr lang="en-US" altLang="zh-CN" b="0" kern="0" dirty="0" smtClean="0">
                <a:solidFill>
                  <a:srgbClr val="0000FF"/>
                </a:solidFill>
              </a:rPr>
              <a:t>ulti-</a:t>
            </a:r>
            <a:r>
              <a:rPr lang="en-US" altLang="zh-CN" b="0" kern="0" dirty="0">
                <a:solidFill>
                  <a:srgbClr val="FF0000"/>
                </a:solidFill>
              </a:rPr>
              <a:t>P</a:t>
            </a:r>
            <a:r>
              <a:rPr lang="en-US" altLang="zh-CN" b="0" kern="0" dirty="0" smtClean="0">
                <a:solidFill>
                  <a:srgbClr val="0000FF"/>
                </a:solidFill>
              </a:rPr>
              <a:t>rocessor</a:t>
            </a:r>
            <a:r>
              <a:rPr lang="zh-CN" altLang="en-US" b="0" kern="0" dirty="0" smtClean="0">
                <a:solidFill>
                  <a:srgbClr val="0000FF"/>
                </a:solidFill>
              </a:rPr>
              <a:t>，</a:t>
            </a:r>
            <a:r>
              <a:rPr lang="zh-CN" altLang="en-US" kern="0" dirty="0" smtClean="0">
                <a:solidFill>
                  <a:srgbClr val="FF0000"/>
                </a:solidFill>
              </a:rPr>
              <a:t>单片多核处理器</a:t>
            </a:r>
            <a:endParaRPr lang="en-US" altLang="zh-CN" kern="0" dirty="0">
              <a:solidFill>
                <a:srgbClr val="FF0000"/>
              </a:solidFill>
              <a:latin typeface="Times New Roman" pitchFamily="18" charset="0"/>
            </a:endParaRPr>
          </a:p>
        </p:txBody>
      </p:sp>
      <p:sp>
        <p:nvSpPr>
          <p:cNvPr id="4" name="动作按钮: 上一张 3">
            <a:hlinkClick r:id="" action="ppaction://hlinkshowjump?jump=lastslideviewed" highlightClick="1"/>
          </p:cNvPr>
          <p:cNvSpPr/>
          <p:nvPr/>
        </p:nvSpPr>
        <p:spPr bwMode="auto">
          <a:xfrm>
            <a:off x="6156176" y="692696"/>
            <a:ext cx="504056" cy="504056"/>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866411462"/>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6" name="Rectangle 4"/>
          <p:cNvSpPr>
            <a:spLocks noGrp="1" noChangeArrowheads="1"/>
          </p:cNvSpPr>
          <p:nvPr>
            <p:ph idx="1"/>
          </p:nvPr>
        </p:nvSpPr>
        <p:spPr>
          <a:xfrm>
            <a:off x="323850" y="1412875"/>
            <a:ext cx="5256213" cy="5040313"/>
          </a:xfrm>
        </p:spPr>
        <p:txBody>
          <a:bodyPr/>
          <a:lstStyle/>
          <a:p>
            <a:pPr marL="0" indent="0">
              <a:spcBef>
                <a:spcPct val="0"/>
              </a:spcBef>
              <a:buSzTx/>
              <a:buFont typeface="Wingdings" pitchFamily="2" charset="2"/>
              <a:buNone/>
            </a:pPr>
            <a:r>
              <a:rPr lang="en-US" altLang="en-US" sz="2800" b="1" dirty="0">
                <a:latin typeface="Times New Roman" pitchFamily="18" charset="0"/>
              </a:rPr>
              <a:t>2005</a:t>
            </a:r>
            <a:r>
              <a:rPr lang="zh-CN" altLang="en-US" sz="2800" b="1" dirty="0">
                <a:latin typeface="Times New Roman" pitchFamily="18" charset="0"/>
              </a:rPr>
              <a:t>～</a:t>
            </a:r>
            <a:r>
              <a:rPr lang="en-US" altLang="en-US" sz="2800" b="1" dirty="0">
                <a:latin typeface="Times New Roman" pitchFamily="18" charset="0"/>
              </a:rPr>
              <a:t>2006年：双核处理器</a:t>
            </a:r>
            <a:r>
              <a:rPr lang="en-US" altLang="zh-CN" sz="2800" b="1" dirty="0" smtClean="0">
                <a:latin typeface="Times New Roman" pitchFamily="18" charset="0"/>
              </a:rPr>
              <a:t>。</a:t>
            </a:r>
          </a:p>
          <a:p>
            <a:pPr marL="0" indent="0">
              <a:spcBef>
                <a:spcPts val="1800"/>
              </a:spcBef>
              <a:buSzTx/>
              <a:buNone/>
            </a:pPr>
            <a:r>
              <a:rPr lang="zh-CN" altLang="en-US" sz="2800" b="1" dirty="0" smtClean="0">
                <a:latin typeface="Times New Roman" pitchFamily="18" charset="0"/>
              </a:rPr>
              <a:t>酷睿</a:t>
            </a:r>
            <a:r>
              <a:rPr lang="en-US" altLang="zh-CN" sz="2800" b="1" dirty="0" smtClean="0">
                <a:latin typeface="Times New Roman" pitchFamily="18" charset="0"/>
              </a:rPr>
              <a:t>2</a:t>
            </a:r>
            <a:r>
              <a:rPr lang="zh-CN" altLang="en-US" sz="2800" b="1" dirty="0" smtClean="0">
                <a:latin typeface="Times New Roman" pitchFamily="18" charset="0"/>
              </a:rPr>
              <a:t> </a:t>
            </a:r>
            <a:r>
              <a:rPr lang="zh-CN" altLang="en-US" sz="2800" b="1" dirty="0" smtClean="0">
                <a:solidFill>
                  <a:srgbClr val="CC0000"/>
                </a:solidFill>
                <a:latin typeface="Times New Roman" pitchFamily="18" charset="0"/>
              </a:rPr>
              <a:t>工作电压：</a:t>
            </a:r>
            <a:r>
              <a:rPr lang="en-US" altLang="zh-CN" sz="2800" b="1" dirty="0" smtClean="0">
                <a:solidFill>
                  <a:srgbClr val="CC0000"/>
                </a:solidFill>
                <a:latin typeface="Times New Roman" pitchFamily="18" charset="0"/>
              </a:rPr>
              <a:t>0.765V</a:t>
            </a:r>
            <a:endParaRPr lang="zh-CN" altLang="en-US" sz="2800" b="1" dirty="0">
              <a:solidFill>
                <a:srgbClr val="CC0000"/>
              </a:solidFill>
              <a:latin typeface="Times New Roman" pitchFamily="18" charset="0"/>
            </a:endParaRPr>
          </a:p>
        </p:txBody>
      </p:sp>
      <p:sp>
        <p:nvSpPr>
          <p:cNvPr id="8" name="灯片编号占位符 4"/>
          <p:cNvSpPr>
            <a:spLocks noGrp="1"/>
          </p:cNvSpPr>
          <p:nvPr>
            <p:ph type="sldNum" sz="quarter" idx="11"/>
          </p:nvPr>
        </p:nvSpPr>
        <p:spPr/>
        <p:txBody>
          <a:bodyPr/>
          <a:lstStyle/>
          <a:p>
            <a:fld id="{AC845129-3FCD-4419-9710-1CDC95D6A0A3}" type="slidenum">
              <a:rPr lang="zh-CN" altLang="en-US"/>
              <a:pPr/>
              <a:t>37</a:t>
            </a:fld>
            <a:endParaRPr lang="en-US" altLang="zh-CN"/>
          </a:p>
        </p:txBody>
      </p:sp>
      <p:sp>
        <p:nvSpPr>
          <p:cNvPr id="704515"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pic>
        <p:nvPicPr>
          <p:cNvPr id="704520" name="Picture 8"/>
          <p:cNvPicPr>
            <a:picLocks noChangeAspect="1" noChangeArrowheads="1"/>
          </p:cNvPicPr>
          <p:nvPr/>
        </p:nvPicPr>
        <p:blipFill>
          <a:blip r:embed="rId2" cstate="print"/>
          <a:srcRect/>
          <a:stretch>
            <a:fillRect/>
          </a:stretch>
        </p:blipFill>
        <p:spPr bwMode="auto">
          <a:xfrm>
            <a:off x="5116513" y="404813"/>
            <a:ext cx="3829050" cy="6048375"/>
          </a:xfrm>
          <a:prstGeom prst="rect">
            <a:avLst/>
          </a:prstGeom>
          <a:noFill/>
          <a:ln w="38100" algn="ctr">
            <a:noFill/>
            <a:miter lim="800000"/>
            <a:headEnd/>
            <a:tailEnd type="none" w="med" len="lg"/>
          </a:ln>
          <a:effectLst/>
        </p:spPr>
      </p:pic>
      <p:pic>
        <p:nvPicPr>
          <p:cNvPr id="704522"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2714621"/>
            <a:ext cx="3366030" cy="3071834"/>
          </a:xfrm>
          <a:prstGeom prst="rect">
            <a:avLst/>
          </a:prstGeom>
          <a:noFill/>
          <a:ln w="38100" algn="ctr">
            <a:noFill/>
            <a:miter lim="800000"/>
            <a:headEnd/>
            <a:tailEnd type="none" w="med" len="lg"/>
          </a:ln>
          <a:effectLst/>
        </p:spPr>
      </p:pic>
      <p:pic>
        <p:nvPicPr>
          <p:cNvPr id="704523"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19310381">
            <a:off x="2535761" y="2823141"/>
            <a:ext cx="3327128" cy="3115558"/>
          </a:xfrm>
          <a:prstGeom prst="rect">
            <a:avLst/>
          </a:prstGeom>
          <a:noFill/>
          <a:ln w="38100" cap="flat" cmpd="sng" algn="ctr">
            <a:noFill/>
            <a:prstDash val="solid"/>
            <a:miter lim="800000"/>
            <a:headEnd type="none" w="med" len="me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9" name="爆炸形 2 8"/>
          <p:cNvSpPr/>
          <p:nvPr/>
        </p:nvSpPr>
        <p:spPr bwMode="auto">
          <a:xfrm>
            <a:off x="7020272" y="692696"/>
            <a:ext cx="1925291" cy="1656184"/>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多核</a:t>
            </a:r>
            <a: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t/>
            </a:r>
            <a:b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b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处理器</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6" name="Rectangle 4"/>
          <p:cNvSpPr>
            <a:spLocks noGrp="1" noChangeArrowheads="1"/>
          </p:cNvSpPr>
          <p:nvPr>
            <p:ph idx="1"/>
          </p:nvPr>
        </p:nvSpPr>
        <p:spPr>
          <a:xfrm>
            <a:off x="179834" y="980728"/>
            <a:ext cx="8280598" cy="2952328"/>
          </a:xfrm>
        </p:spPr>
        <p:txBody>
          <a:bodyPr/>
          <a:lstStyle/>
          <a:p>
            <a:pPr marL="357188" indent="-357188">
              <a:spcBef>
                <a:spcPts val="300"/>
              </a:spcBef>
            </a:pPr>
            <a:r>
              <a:rPr lang="en-US" altLang="zh-CN" sz="2800" b="1" dirty="0">
                <a:latin typeface="Times New Roman" pitchFamily="18" charset="0"/>
              </a:rPr>
              <a:t>x64</a:t>
            </a:r>
            <a:r>
              <a:rPr lang="zh-CN" altLang="en-US" sz="2800" b="1" dirty="0">
                <a:latin typeface="Times New Roman" pitchFamily="18" charset="0"/>
              </a:rPr>
              <a:t>构架</a:t>
            </a:r>
            <a:r>
              <a:rPr lang="en-US" altLang="zh-CN" sz="2800" b="1" dirty="0">
                <a:latin typeface="宋体" pitchFamily="2" charset="-122"/>
              </a:rPr>
              <a:t>(</a:t>
            </a:r>
            <a:r>
              <a:rPr lang="en-US" altLang="zh-CN" sz="2800" b="1" dirty="0">
                <a:latin typeface="Times New Roman" pitchFamily="18" charset="0"/>
              </a:rPr>
              <a:t>Intel </a:t>
            </a:r>
            <a:r>
              <a:rPr lang="en-US" altLang="zh-CN" sz="2800" b="1" dirty="0" smtClean="0">
                <a:latin typeface="Times New Roman" pitchFamily="18" charset="0"/>
              </a:rPr>
              <a:t>EM64T</a:t>
            </a:r>
            <a:r>
              <a:rPr lang="zh-CN" altLang="en-US" sz="2800" b="1" dirty="0" smtClean="0">
                <a:latin typeface="Times New Roman" pitchFamily="18" charset="0"/>
              </a:rPr>
              <a:t>，</a:t>
            </a:r>
            <a:r>
              <a:rPr lang="en-US" altLang="zh-CN" sz="2800" b="1" dirty="0" smtClean="0">
                <a:latin typeface="Times New Roman" pitchFamily="18" charset="0"/>
              </a:rPr>
              <a:t>Intel 64</a:t>
            </a:r>
            <a:r>
              <a:rPr lang="en-US" altLang="zh-CN" sz="2800" b="1" dirty="0" smtClean="0">
                <a:latin typeface="宋体" pitchFamily="2" charset="-122"/>
              </a:rPr>
              <a:t>)</a:t>
            </a:r>
            <a:r>
              <a:rPr lang="zh-CN" altLang="en-US" sz="2800" b="1" dirty="0">
                <a:latin typeface="Times New Roman" pitchFamily="18" charset="0"/>
              </a:rPr>
              <a:t>的微处理器：</a:t>
            </a:r>
          </a:p>
          <a:p>
            <a:pPr marL="627063" lvl="1" indent="-269875">
              <a:spcBef>
                <a:spcPts val="300"/>
              </a:spcBef>
            </a:pPr>
            <a:r>
              <a:rPr lang="en-US" altLang="zh-CN" sz="2400" b="1" dirty="0">
                <a:latin typeface="Times New Roman" pitchFamily="18" charset="0"/>
              </a:rPr>
              <a:t>Intel Pentium Processor Extreme Edition</a:t>
            </a:r>
            <a:endParaRPr lang="zh-CN" altLang="en-US" sz="2400" b="1" dirty="0">
              <a:latin typeface="Times New Roman" pitchFamily="18" charset="0"/>
            </a:endParaRPr>
          </a:p>
          <a:p>
            <a:pPr marL="627063" lvl="1" indent="-269875">
              <a:spcBef>
                <a:spcPts val="300"/>
              </a:spcBef>
            </a:pPr>
            <a:r>
              <a:rPr lang="en-US" altLang="zh-CN" sz="2400" b="1" dirty="0">
                <a:latin typeface="Times New Roman" pitchFamily="18" charset="0"/>
              </a:rPr>
              <a:t>Intel Xeon processor 3000</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5100,</a:t>
            </a:r>
            <a:r>
              <a:rPr lang="zh-CN" altLang="en-US" sz="2400" b="1" dirty="0" smtClean="0">
                <a:latin typeface="Times New Roman" pitchFamily="18" charset="0"/>
              </a:rPr>
              <a:t> </a:t>
            </a:r>
            <a:r>
              <a:rPr lang="en-US" altLang="zh-CN" sz="2400" b="1" dirty="0" smtClean="0">
                <a:latin typeface="Times New Roman" pitchFamily="18" charset="0"/>
              </a:rPr>
              <a:t>and </a:t>
            </a:r>
            <a:r>
              <a:rPr lang="en-US" altLang="zh-CN" sz="2400" b="1" dirty="0">
                <a:latin typeface="Times New Roman" pitchFamily="18" charset="0"/>
              </a:rPr>
              <a:t>5300 series</a:t>
            </a:r>
            <a:endParaRPr lang="zh-CN" altLang="en-US" sz="2400" b="1" dirty="0">
              <a:latin typeface="Times New Roman" pitchFamily="18" charset="0"/>
            </a:endParaRPr>
          </a:p>
          <a:p>
            <a:pPr marL="627063" lvl="1" indent="-269875">
              <a:spcBef>
                <a:spcPts val="300"/>
              </a:spcBef>
            </a:pPr>
            <a:r>
              <a:rPr lang="en-US" altLang="zh-CN" sz="2400" b="1" dirty="0">
                <a:latin typeface="Times New Roman" pitchFamily="18" charset="0"/>
              </a:rPr>
              <a:t>Intel Core 2 Extreme</a:t>
            </a:r>
            <a:endParaRPr lang="zh-CN" altLang="en-US" sz="2400" b="1" dirty="0">
              <a:latin typeface="Times New Roman" pitchFamily="18" charset="0"/>
            </a:endParaRPr>
          </a:p>
          <a:p>
            <a:pPr marL="627063" lvl="1" indent="-269875">
              <a:spcBef>
                <a:spcPts val="300"/>
              </a:spcBef>
            </a:pPr>
            <a:r>
              <a:rPr lang="en-US" altLang="zh-CN" sz="2400" b="1" dirty="0">
                <a:latin typeface="Times New Roman" pitchFamily="18" charset="0"/>
              </a:rPr>
              <a:t>Intel </a:t>
            </a:r>
            <a:r>
              <a:rPr lang="en-US" altLang="zh-CN" sz="2400" b="1" dirty="0" smtClean="0">
                <a:latin typeface="Times New Roman" pitchFamily="18" charset="0"/>
              </a:rPr>
              <a:t>Core</a:t>
            </a:r>
            <a:r>
              <a:rPr lang="zh-CN" altLang="en-US" sz="2400" b="1" dirty="0" smtClean="0">
                <a:latin typeface="Times New Roman" pitchFamily="18" charset="0"/>
              </a:rPr>
              <a:t> </a:t>
            </a:r>
            <a:r>
              <a:rPr lang="en-US" altLang="zh-CN" sz="2400" b="1" dirty="0" smtClean="0">
                <a:latin typeface="Times New Roman" pitchFamily="18" charset="0"/>
              </a:rPr>
              <a:t>2 </a:t>
            </a:r>
            <a:r>
              <a:rPr lang="en-US" altLang="zh-CN" sz="2400" b="1" dirty="0">
                <a:latin typeface="Times New Roman" pitchFamily="18" charset="0"/>
              </a:rPr>
              <a:t>Quad processors</a:t>
            </a:r>
            <a:endParaRPr lang="zh-CN" altLang="en-US" sz="2400" b="1" dirty="0">
              <a:latin typeface="Times New Roman" pitchFamily="18" charset="0"/>
            </a:endParaRPr>
          </a:p>
          <a:p>
            <a:pPr marL="627063" lvl="1" indent="-269875">
              <a:spcBef>
                <a:spcPts val="300"/>
              </a:spcBef>
            </a:pPr>
            <a:r>
              <a:rPr lang="en-US" altLang="zh-CN" sz="2400" b="1" dirty="0">
                <a:latin typeface="Times New Roman" pitchFamily="18" charset="0"/>
              </a:rPr>
              <a:t>Intel </a:t>
            </a:r>
            <a:r>
              <a:rPr lang="en-US" altLang="zh-CN" sz="2400" b="1" dirty="0" smtClean="0">
                <a:latin typeface="Times New Roman" pitchFamily="18" charset="0"/>
              </a:rPr>
              <a:t>Core</a:t>
            </a:r>
            <a:r>
              <a:rPr lang="zh-CN" altLang="en-US" sz="2400" b="1" dirty="0" smtClean="0">
                <a:latin typeface="Times New Roman" pitchFamily="18" charset="0"/>
              </a:rPr>
              <a:t> </a:t>
            </a:r>
            <a:r>
              <a:rPr lang="en-US" altLang="zh-CN" sz="2400" b="1" dirty="0" smtClean="0">
                <a:latin typeface="Times New Roman" pitchFamily="18" charset="0"/>
              </a:rPr>
              <a:t>2 </a:t>
            </a:r>
            <a:r>
              <a:rPr lang="en-US" altLang="zh-CN" sz="2400" b="1" dirty="0">
                <a:latin typeface="Times New Roman" pitchFamily="18" charset="0"/>
              </a:rPr>
              <a:t>Duo processor </a:t>
            </a:r>
            <a:r>
              <a:rPr lang="en-US" altLang="zh-CN" sz="2400" b="1" dirty="0" smtClean="0">
                <a:latin typeface="Times New Roman" pitchFamily="18" charset="0"/>
              </a:rPr>
              <a:t>family</a:t>
            </a:r>
          </a:p>
          <a:p>
            <a:pPr marL="627063" lvl="1" indent="-269875">
              <a:spcBef>
                <a:spcPts val="300"/>
              </a:spcBef>
            </a:pPr>
            <a:r>
              <a:rPr lang="en-US" altLang="zh-CN" sz="2400" b="1" dirty="0" smtClean="0">
                <a:latin typeface="Times New Roman" pitchFamily="18" charset="0"/>
              </a:rPr>
              <a:t>Intel Core i3 / i5 / i7 </a:t>
            </a:r>
            <a:r>
              <a:rPr lang="zh-CN" altLang="en-US" sz="2400" b="1" dirty="0" smtClean="0">
                <a:latin typeface="Times New Roman" pitchFamily="18" charset="0"/>
              </a:rPr>
              <a:t>等</a:t>
            </a:r>
            <a:endParaRPr lang="zh-CN" altLang="en-US" sz="2400" b="1" dirty="0">
              <a:latin typeface="Times New Roman" pitchFamily="18" charset="0"/>
            </a:endParaRPr>
          </a:p>
        </p:txBody>
      </p:sp>
      <p:sp>
        <p:nvSpPr>
          <p:cNvPr id="6" name="灯片编号占位符 4"/>
          <p:cNvSpPr>
            <a:spLocks noGrp="1"/>
          </p:cNvSpPr>
          <p:nvPr>
            <p:ph type="sldNum" sz="quarter" idx="11"/>
          </p:nvPr>
        </p:nvSpPr>
        <p:spPr/>
        <p:txBody>
          <a:bodyPr/>
          <a:lstStyle/>
          <a:p>
            <a:fld id="{35A2AA45-6291-495D-B0A4-4C2DE7A1B0CB}" type="slidenum">
              <a:rPr lang="zh-CN" altLang="en-US"/>
              <a:pPr/>
              <a:t>38</a:t>
            </a:fld>
            <a:endParaRPr lang="en-US" altLang="zh-CN"/>
          </a:p>
        </p:txBody>
      </p:sp>
      <p:sp>
        <p:nvSpPr>
          <p:cNvPr id="709635" name="Rectangle 3"/>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Intel</a:t>
            </a:r>
            <a:r>
              <a:rPr lang="zh-CN" altLang="en-US" sz="2800" b="1" dirty="0">
                <a:solidFill>
                  <a:srgbClr val="006600"/>
                </a:solidFill>
                <a:ea typeface="黑体" pitchFamily="2" charset="-122"/>
              </a:rPr>
              <a:t>微处理器的发展</a:t>
            </a:r>
          </a:p>
        </p:txBody>
      </p:sp>
      <p:sp>
        <p:nvSpPr>
          <p:cNvPr id="7" name="TextBox 6"/>
          <p:cNvSpPr txBox="1"/>
          <p:nvPr/>
        </p:nvSpPr>
        <p:spPr>
          <a:xfrm>
            <a:off x="179834" y="3861048"/>
            <a:ext cx="7128792" cy="523220"/>
          </a:xfrm>
          <a:prstGeom prst="rect">
            <a:avLst/>
          </a:prstGeom>
          <a:noFill/>
        </p:spPr>
        <p:txBody>
          <a:bodyPr wrap="square" rtlCol="0">
            <a:spAutoFit/>
          </a:bodyPr>
          <a:lstStyle/>
          <a:p>
            <a:pPr algn="l"/>
            <a:r>
              <a:rPr lang="en-US" altLang="zh-CN" sz="2800" b="1" dirty="0" smtClean="0">
                <a:solidFill>
                  <a:srgbClr val="0000FF"/>
                </a:solidFill>
                <a:latin typeface="Times New Roman" pitchFamily="18" charset="0"/>
                <a:cs typeface="Times New Roman" pitchFamily="18" charset="0"/>
              </a:rPr>
              <a:t>EM64T</a:t>
            </a:r>
            <a:r>
              <a:rPr lang="zh-CN" altLang="en-US" sz="2800" b="1" dirty="0" smtClean="0">
                <a:latin typeface="Times New Roman" pitchFamily="18" charset="0"/>
                <a:cs typeface="Times New Roman" pitchFamily="18" charset="0"/>
              </a:rPr>
              <a:t>：</a:t>
            </a:r>
            <a:r>
              <a:rPr lang="en-US" altLang="zh-CN" sz="2800" b="1" dirty="0" smtClean="0">
                <a:solidFill>
                  <a:srgbClr val="FF0000"/>
                </a:solidFill>
                <a:latin typeface="Times New Roman" pitchFamily="18" charset="0"/>
                <a:cs typeface="Times New Roman" pitchFamily="18" charset="0"/>
              </a:rPr>
              <a:t>E</a:t>
            </a:r>
            <a:r>
              <a:rPr lang="en-US" altLang="zh-CN" sz="2800" b="1" dirty="0" smtClean="0">
                <a:latin typeface="Times New Roman" pitchFamily="18" charset="0"/>
                <a:cs typeface="Times New Roman" pitchFamily="18" charset="0"/>
              </a:rPr>
              <a:t>xtended </a:t>
            </a:r>
            <a:r>
              <a:rPr lang="en-US" altLang="zh-CN" sz="2800" b="1" dirty="0" smtClean="0">
                <a:solidFill>
                  <a:srgbClr val="FF0000"/>
                </a:solidFill>
                <a:latin typeface="Times New Roman" pitchFamily="18" charset="0"/>
                <a:cs typeface="Times New Roman" pitchFamily="18" charset="0"/>
              </a:rPr>
              <a:t>M</a:t>
            </a:r>
            <a:r>
              <a:rPr lang="en-US" altLang="zh-CN" sz="2800" b="1" dirty="0" smtClean="0">
                <a:latin typeface="Times New Roman" pitchFamily="18" charset="0"/>
                <a:cs typeface="Times New Roman" pitchFamily="18" charset="0"/>
              </a:rPr>
              <a:t>emory </a:t>
            </a:r>
            <a:r>
              <a:rPr lang="en-US" altLang="zh-CN" sz="2800" b="1" dirty="0" smtClean="0">
                <a:solidFill>
                  <a:srgbClr val="FF0000"/>
                </a:solidFill>
                <a:latin typeface="Times New Roman" pitchFamily="18" charset="0"/>
                <a:cs typeface="Times New Roman" pitchFamily="18" charset="0"/>
              </a:rPr>
              <a:t>64</a:t>
            </a:r>
            <a:r>
              <a:rPr lang="en-US" altLang="zh-CN" sz="2800" b="1" dirty="0" smtClean="0">
                <a:latin typeface="Times New Roman" pitchFamily="18" charset="0"/>
                <a:cs typeface="Times New Roman" pitchFamily="18" charset="0"/>
              </a:rPr>
              <a:t> </a:t>
            </a:r>
            <a:r>
              <a:rPr lang="en-US" altLang="zh-CN" sz="2800" b="1" dirty="0" smtClean="0">
                <a:solidFill>
                  <a:srgbClr val="FF0000"/>
                </a:solidFill>
                <a:latin typeface="Times New Roman" pitchFamily="18" charset="0"/>
                <a:cs typeface="Times New Roman" pitchFamily="18" charset="0"/>
              </a:rPr>
              <a:t>T</a:t>
            </a:r>
            <a:r>
              <a:rPr lang="en-US" altLang="zh-CN" sz="2800" b="1" dirty="0" smtClean="0">
                <a:latin typeface="Times New Roman" pitchFamily="18" charset="0"/>
                <a:cs typeface="Times New Roman" pitchFamily="18" charset="0"/>
              </a:rPr>
              <a:t>echnology</a:t>
            </a:r>
            <a:endParaRPr lang="zh-CN" altLang="en-US" sz="2800" b="1" dirty="0">
              <a:latin typeface="Times New Roman" pitchFamily="18" charset="0"/>
              <a:cs typeface="Times New Roman" pitchFamily="18" charset="0"/>
            </a:endParaRPr>
          </a:p>
        </p:txBody>
      </p:sp>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8" name="爆炸形 2 7"/>
          <p:cNvSpPr/>
          <p:nvPr/>
        </p:nvSpPr>
        <p:spPr bwMode="auto">
          <a:xfrm>
            <a:off x="6889261" y="2380846"/>
            <a:ext cx="1925291" cy="1656184"/>
          </a:xfrm>
          <a:prstGeom prst="irregularSeal2">
            <a:avLst/>
          </a:prstGeom>
          <a:solidFill>
            <a:srgbClr val="FFFF00"/>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多核</a:t>
            </a:r>
            <a: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t/>
            </a:r>
            <a:br>
              <a:rPr kumimoji="0" lang="en-US" altLang="zh-CN" sz="2400" b="1" i="0" u="none" strike="noStrike" cap="none" normalizeH="0" baseline="0" dirty="0" smtClean="0">
                <a:ln>
                  <a:noFill/>
                </a:ln>
                <a:solidFill>
                  <a:srgbClr val="0000FF"/>
                </a:solidFill>
                <a:effectLst/>
                <a:latin typeface="Times New Roman" pitchFamily="18" charset="0"/>
                <a:ea typeface="宋体" pitchFamily="2" charset="-122"/>
              </a:rPr>
            </a:br>
            <a:r>
              <a:rPr kumimoji="0" lang="zh-CN" altLang="en-US" sz="2400" b="1" i="0" u="none" strike="noStrike" cap="none" normalizeH="0" baseline="0" dirty="0" smtClean="0">
                <a:ln>
                  <a:noFill/>
                </a:ln>
                <a:solidFill>
                  <a:srgbClr val="0000FF"/>
                </a:solidFill>
                <a:effectLst/>
                <a:latin typeface="Times New Roman" pitchFamily="18" charset="0"/>
                <a:ea typeface="宋体" pitchFamily="2" charset="-122"/>
              </a:rPr>
              <a:t>处理器</a:t>
            </a:r>
          </a:p>
        </p:txBody>
      </p:sp>
      <p:pic>
        <p:nvPicPr>
          <p:cNvPr id="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58620" y="4365104"/>
            <a:ext cx="5478675" cy="2358430"/>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1520" y="4462584"/>
            <a:ext cx="2670546" cy="220816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a:t>
            </a:r>
            <a:r>
              <a:rPr lang="zh-CN" altLang="en-US" dirty="0" smtClean="0"/>
              <a:t>处理器比较：</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solidFill>
                  <a:srgbClr val="000000"/>
                </a:solidFill>
              </a:rPr>
              <a:pPr/>
              <a:t>39</a:t>
            </a:fld>
            <a:endParaRPr lang="en-US" altLang="zh-CN">
              <a:solidFill>
                <a:srgbClr val="000000"/>
              </a:solidFill>
            </a:endParaRPr>
          </a:p>
        </p:txBody>
      </p:sp>
      <p:pic>
        <p:nvPicPr>
          <p:cNvPr id="6" name="图片 5"/>
          <p:cNvPicPr>
            <a:picLocks noChangeAspect="1"/>
          </p:cNvPicPr>
          <p:nvPr/>
        </p:nvPicPr>
        <p:blipFill>
          <a:blip r:embed="rId2"/>
          <a:stretch>
            <a:fillRect/>
          </a:stretch>
        </p:blipFill>
        <p:spPr>
          <a:xfrm>
            <a:off x="107504" y="620687"/>
            <a:ext cx="8928992" cy="3873665"/>
          </a:xfrm>
          <a:prstGeom prst="rect">
            <a:avLst/>
          </a:prstGeom>
          <a:effectLst>
            <a:softEdge rad="635000"/>
          </a:effectLst>
        </p:spPr>
      </p:pic>
      <p:sp>
        <p:nvSpPr>
          <p:cNvPr id="3" name="内容占位符 2"/>
          <p:cNvSpPr>
            <a:spLocks noGrp="1"/>
          </p:cNvSpPr>
          <p:nvPr>
            <p:ph idx="1"/>
          </p:nvPr>
        </p:nvSpPr>
        <p:spPr>
          <a:xfrm>
            <a:off x="115306" y="548680"/>
            <a:ext cx="8362950" cy="576065"/>
          </a:xfrm>
        </p:spPr>
        <p:txBody>
          <a:bodyPr/>
          <a:lstStyle/>
          <a:p>
            <a:pPr marL="0" indent="0" algn="ctr">
              <a:buNone/>
            </a:pPr>
            <a:r>
              <a:rPr lang="en-US" altLang="zh-CN" dirty="0" smtClean="0">
                <a:solidFill>
                  <a:srgbClr val="0000FF"/>
                </a:solidFill>
              </a:rPr>
              <a:t>Intel</a:t>
            </a:r>
            <a:r>
              <a:rPr lang="en-US" altLang="zh-CN" dirty="0">
                <a:solidFill>
                  <a:srgbClr val="0000FF"/>
                </a:solidFill>
              </a:rPr>
              <a:t>® Core™ </a:t>
            </a:r>
            <a:r>
              <a:rPr lang="en-US" altLang="zh-CN" dirty="0" smtClean="0">
                <a:solidFill>
                  <a:srgbClr val="0000FF"/>
                </a:solidFill>
              </a:rPr>
              <a:t>Processors</a:t>
            </a:r>
            <a:endParaRPr lang="zh-CN" altLang="en-US" dirty="0">
              <a:solidFill>
                <a:srgbClr val="0000FF"/>
              </a:solidFill>
            </a:endParaRPr>
          </a:p>
        </p:txBody>
      </p:sp>
      <p:pic>
        <p:nvPicPr>
          <p:cNvPr id="8" name="图片 7"/>
          <p:cNvPicPr>
            <a:picLocks noChangeAspect="1"/>
          </p:cNvPicPr>
          <p:nvPr/>
        </p:nvPicPr>
        <p:blipFill>
          <a:blip r:embed="rId3"/>
          <a:stretch>
            <a:fillRect/>
          </a:stretch>
        </p:blipFill>
        <p:spPr>
          <a:xfrm>
            <a:off x="107504" y="2924944"/>
            <a:ext cx="8928992" cy="3756026"/>
          </a:xfrm>
          <a:prstGeom prst="rect">
            <a:avLst/>
          </a:prstGeom>
          <a:effectLst>
            <a:softEdge rad="635000"/>
          </a:effectLst>
        </p:spPr>
      </p:pic>
      <p:sp>
        <p:nvSpPr>
          <p:cNvPr id="7" name="内容占位符 2"/>
          <p:cNvSpPr txBox="1">
            <a:spLocks/>
          </p:cNvSpPr>
          <p:nvPr/>
        </p:nvSpPr>
        <p:spPr bwMode="auto">
          <a:xfrm>
            <a:off x="323850" y="6164598"/>
            <a:ext cx="8362950" cy="5760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eaLnBrk="1" fontAlgn="base" hangingPunct="1">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eaLnBrk="1" fontAlgn="base" hangingPunct="1">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eaLnBrk="1" fontAlgn="base" hangingPunct="1">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eaLnBrk="1" fontAlgn="base" hangingPunct="1">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lgn="ctr">
              <a:buFont typeface="Wingdings" pitchFamily="2" charset="2"/>
              <a:buNone/>
            </a:pPr>
            <a:r>
              <a:rPr lang="en-US" altLang="zh-CN" kern="0" dirty="0" smtClean="0">
                <a:solidFill>
                  <a:srgbClr val="0000FF"/>
                </a:solidFill>
              </a:rPr>
              <a:t>Intel® Core™ X-series Processors</a:t>
            </a:r>
            <a:endParaRPr lang="zh-CN" altLang="en-US" kern="0" dirty="0">
              <a:solidFill>
                <a:srgbClr val="0000FF"/>
              </a:solidFill>
            </a:endParaRPr>
          </a:p>
        </p:txBody>
      </p:sp>
    </p:spTree>
    <p:extLst>
      <p:ext uri="{BB962C8B-B14F-4D97-AF65-F5344CB8AC3E}">
        <p14:creationId xmlns:p14="http://schemas.microsoft.com/office/powerpoint/2010/main" val="46487125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C587DFE-1AAD-4087-A3D6-8AFC091891D8}" type="slidenum">
              <a:rPr lang="zh-CN" altLang="en-US"/>
              <a:pPr/>
              <a:t>4</a:t>
            </a:fld>
            <a:endParaRPr lang="en-US" altLang="zh-CN"/>
          </a:p>
        </p:txBody>
      </p:sp>
      <p:pic>
        <p:nvPicPr>
          <p:cNvPr id="691204" name="Picture 4" descr="BS00580_"/>
          <p:cNvPicPr>
            <a:picLocks noChangeAspect="1" noChangeArrowheads="1"/>
          </p:cNvPicPr>
          <p:nvPr/>
        </p:nvPicPr>
        <p:blipFill>
          <a:blip r:embed="rId2" cstate="print"/>
          <a:srcRect/>
          <a:stretch>
            <a:fillRect/>
          </a:stretch>
        </p:blipFill>
        <p:spPr bwMode="auto">
          <a:xfrm>
            <a:off x="7164388" y="549275"/>
            <a:ext cx="1584325" cy="1333500"/>
          </a:xfrm>
          <a:prstGeom prst="rect">
            <a:avLst/>
          </a:prstGeom>
          <a:noFill/>
        </p:spPr>
      </p:pic>
      <p:sp>
        <p:nvSpPr>
          <p:cNvPr id="11" name="流程图: 过程 10"/>
          <p:cNvSpPr/>
          <p:nvPr/>
        </p:nvSpPr>
        <p:spPr bwMode="auto">
          <a:xfrm>
            <a:off x="5580112" y="4662256"/>
            <a:ext cx="2448272" cy="1143008"/>
          </a:xfrm>
          <a:prstGeom prst="flowChartProcess">
            <a:avLst/>
          </a:prstGeom>
          <a:solidFill>
            <a:srgbClr val="92D050"/>
          </a:solidFill>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l"/>
            <a:r>
              <a:rPr lang="zh-CN" altLang="en-US" sz="2800" b="1">
                <a:solidFill>
                  <a:schemeClr val="tx1"/>
                </a:solidFill>
                <a:latin typeface="Arial" charset="0"/>
                <a:ea typeface="宋体" pitchFamily="2" charset="-122"/>
              </a:rPr>
              <a:t>嵌入式</a:t>
            </a:r>
            <a:r>
              <a:rPr lang="zh-CN" altLang="en-US" sz="2800" b="1" smtClean="0">
                <a:solidFill>
                  <a:schemeClr val="tx1"/>
                </a:solidFill>
                <a:latin typeface="Arial" charset="0"/>
                <a:ea typeface="宋体" pitchFamily="2" charset="-122"/>
              </a:rPr>
              <a:t>系统、</a:t>
            </a:r>
            <a:endParaRPr lang="en-US" altLang="zh-CN" sz="2800" b="1" smtClean="0">
              <a:solidFill>
                <a:schemeClr val="tx1"/>
              </a:solidFill>
              <a:latin typeface="Arial" charset="0"/>
              <a:ea typeface="宋体" pitchFamily="2" charset="-122"/>
            </a:endParaRPr>
          </a:p>
          <a:p>
            <a:pPr algn="l"/>
            <a:r>
              <a:rPr lang="zh-CN" altLang="en-US" sz="2400" b="1" smtClean="0">
                <a:solidFill>
                  <a:srgbClr val="6600FF"/>
                </a:solidFill>
                <a:latin typeface="Arial" charset="0"/>
                <a:ea typeface="宋体" pitchFamily="2" charset="-122"/>
              </a:rPr>
              <a:t>嵌入式程序设计</a:t>
            </a:r>
            <a:endParaRPr lang="zh-CN" altLang="en-US" sz="2400" b="1" dirty="0">
              <a:solidFill>
                <a:srgbClr val="6600FF"/>
              </a:solidFill>
              <a:latin typeface="Arial" charset="0"/>
              <a:ea typeface="宋体" pitchFamily="2" charset="-122"/>
            </a:endParaRPr>
          </a:p>
        </p:txBody>
      </p:sp>
      <p:sp>
        <p:nvSpPr>
          <p:cNvPr id="12" name="流程图: 过程 11"/>
          <p:cNvSpPr/>
          <p:nvPr/>
        </p:nvSpPr>
        <p:spPr bwMode="auto">
          <a:xfrm>
            <a:off x="971600" y="4662256"/>
            <a:ext cx="2143140" cy="1143008"/>
          </a:xfrm>
          <a:prstGeom prst="flowChartProcess">
            <a:avLst/>
          </a:prstGeom>
          <a:solidFill>
            <a:srgbClr val="92D050"/>
          </a:solidFill>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r>
              <a:rPr lang="zh-CN" altLang="en-US" sz="2800" b="1" dirty="0">
                <a:solidFill>
                  <a:schemeClr val="tx1"/>
                </a:solidFill>
                <a:latin typeface="Arial" charset="0"/>
                <a:ea typeface="宋体" pitchFamily="2" charset="-122"/>
              </a:rPr>
              <a:t>单片机电路</a:t>
            </a:r>
            <a:r>
              <a:rPr lang="en-US" altLang="zh-CN" sz="2800" b="1" dirty="0">
                <a:solidFill>
                  <a:schemeClr val="tx1"/>
                </a:solidFill>
                <a:latin typeface="Arial" charset="0"/>
                <a:ea typeface="宋体" pitchFamily="2" charset="-122"/>
              </a:rPr>
              <a:t/>
            </a:r>
            <a:br>
              <a:rPr lang="en-US" altLang="zh-CN" sz="2800" b="1" dirty="0">
                <a:solidFill>
                  <a:schemeClr val="tx1"/>
                </a:solidFill>
                <a:latin typeface="Arial" charset="0"/>
                <a:ea typeface="宋体" pitchFamily="2" charset="-122"/>
              </a:rPr>
            </a:br>
            <a:r>
              <a:rPr lang="zh-CN" altLang="en-US" sz="2800" b="1" dirty="0">
                <a:solidFill>
                  <a:schemeClr val="tx1"/>
                </a:solidFill>
                <a:latin typeface="Arial" charset="0"/>
                <a:ea typeface="宋体" pitchFamily="2" charset="-122"/>
              </a:rPr>
              <a:t>设计与开发</a:t>
            </a:r>
          </a:p>
        </p:txBody>
      </p:sp>
      <p:sp>
        <p:nvSpPr>
          <p:cNvPr id="13" name="流程图: 过程 12"/>
          <p:cNvSpPr/>
          <p:nvPr/>
        </p:nvSpPr>
        <p:spPr bwMode="auto">
          <a:xfrm>
            <a:off x="3275856" y="4662256"/>
            <a:ext cx="2143140" cy="1143008"/>
          </a:xfrm>
          <a:prstGeom prst="flowChartProcess">
            <a:avLst/>
          </a:prstGeom>
          <a:solidFill>
            <a:srgbClr val="FF99CC"/>
          </a:solidFill>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800" b="1" dirty="0" smtClean="0">
                <a:solidFill>
                  <a:srgbClr val="CC0000"/>
                </a:solidFill>
                <a:latin typeface="黑体" pitchFamily="49" charset="-122"/>
                <a:ea typeface="黑体" pitchFamily="49" charset="-122"/>
              </a:rPr>
              <a:t>微机原理</a:t>
            </a:r>
            <a:endParaRPr lang="en-US" altLang="zh-CN" sz="2800" b="1" dirty="0" smtClean="0">
              <a:solidFill>
                <a:srgbClr val="CC0000"/>
              </a:solidFill>
              <a:latin typeface="黑体" pitchFamily="49" charset="-122"/>
              <a:ea typeface="黑体" pitchFamily="49"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rgbClr val="CC0000"/>
                </a:solidFill>
                <a:effectLst/>
                <a:latin typeface="黑体" pitchFamily="49" charset="-122"/>
                <a:ea typeface="黑体" pitchFamily="49" charset="-122"/>
              </a:rPr>
              <a:t>与系统设计</a:t>
            </a:r>
          </a:p>
        </p:txBody>
      </p:sp>
      <p:sp>
        <p:nvSpPr>
          <p:cNvPr id="21" name="直角上箭头 20"/>
          <p:cNvSpPr/>
          <p:nvPr/>
        </p:nvSpPr>
        <p:spPr bwMode="auto">
          <a:xfrm flipH="1" flipV="1">
            <a:off x="1907704" y="4086192"/>
            <a:ext cx="1872208" cy="576064"/>
          </a:xfrm>
          <a:prstGeom prst="bentUpArrow">
            <a:avLst/>
          </a:prstGeom>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mtClean="0"/>
          </a:p>
        </p:txBody>
      </p:sp>
      <p:sp>
        <p:nvSpPr>
          <p:cNvPr id="9" name="流程图: 过程 8"/>
          <p:cNvSpPr/>
          <p:nvPr/>
        </p:nvSpPr>
        <p:spPr bwMode="auto">
          <a:xfrm>
            <a:off x="3286116" y="715496"/>
            <a:ext cx="2143140" cy="1143008"/>
          </a:xfrm>
          <a:prstGeom prst="flowChartProcess">
            <a:avLst/>
          </a:prstGeom>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Arial" charset="0"/>
                <a:ea typeface="宋体" pitchFamily="2" charset="-122"/>
              </a:rPr>
              <a:t>数字电路</a:t>
            </a:r>
            <a:r>
              <a:rPr kumimoji="0" lang="en-US" altLang="zh-CN" sz="2800" b="1" i="0" u="none" strike="noStrike" cap="none" normalizeH="0" baseline="0" dirty="0" smtClean="0">
                <a:ln>
                  <a:noFill/>
                </a:ln>
                <a:solidFill>
                  <a:schemeClr val="tx1"/>
                </a:solidFill>
                <a:effectLst/>
                <a:latin typeface="Arial" charset="0"/>
                <a:ea typeface="宋体" pitchFamily="2" charset="-122"/>
              </a:rPr>
              <a:t/>
            </a:r>
            <a:br>
              <a:rPr kumimoji="0" lang="en-US" altLang="zh-CN" sz="2800" b="1" i="0" u="none" strike="noStrike" cap="none" normalizeH="0" baseline="0" dirty="0" smtClean="0">
                <a:ln>
                  <a:noFill/>
                </a:ln>
                <a:solidFill>
                  <a:schemeClr val="tx1"/>
                </a:solidFill>
                <a:effectLst/>
                <a:latin typeface="Arial" charset="0"/>
                <a:ea typeface="宋体" pitchFamily="2" charset="-122"/>
              </a:rPr>
            </a:br>
            <a:r>
              <a:rPr kumimoji="0" lang="zh-CN" altLang="en-US" sz="2800" b="1" i="0" u="none" strike="noStrike" cap="none" normalizeH="0" baseline="0" dirty="0" smtClean="0">
                <a:ln>
                  <a:noFill/>
                </a:ln>
                <a:solidFill>
                  <a:schemeClr val="tx1"/>
                </a:solidFill>
                <a:effectLst/>
                <a:latin typeface="Arial" charset="0"/>
                <a:ea typeface="宋体" pitchFamily="2" charset="-122"/>
              </a:rPr>
              <a:t>与逻辑设计</a:t>
            </a:r>
          </a:p>
        </p:txBody>
      </p:sp>
      <p:sp>
        <p:nvSpPr>
          <p:cNvPr id="10" name="流程图: 过程 9"/>
          <p:cNvSpPr/>
          <p:nvPr/>
        </p:nvSpPr>
        <p:spPr bwMode="auto">
          <a:xfrm>
            <a:off x="3286116" y="2440268"/>
            <a:ext cx="2143140" cy="1143008"/>
          </a:xfrm>
          <a:prstGeom prst="flowChartProcess">
            <a:avLst/>
          </a:prstGeom>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r>
              <a:rPr lang="zh-CN" altLang="en-US" sz="2800" b="1" dirty="0">
                <a:solidFill>
                  <a:schemeClr val="tx1"/>
                </a:solidFill>
                <a:latin typeface="Arial" charset="0"/>
                <a:ea typeface="宋体" pitchFamily="2" charset="-122"/>
              </a:rPr>
              <a:t>计算机组织</a:t>
            </a:r>
            <a:r>
              <a:rPr lang="en-US" altLang="zh-CN" sz="2800" b="1" dirty="0">
                <a:solidFill>
                  <a:schemeClr val="tx1"/>
                </a:solidFill>
                <a:latin typeface="Arial" charset="0"/>
                <a:ea typeface="宋体" pitchFamily="2" charset="-122"/>
              </a:rPr>
              <a:t/>
            </a:r>
            <a:br>
              <a:rPr lang="en-US" altLang="zh-CN" sz="2800" b="1" dirty="0">
                <a:solidFill>
                  <a:schemeClr val="tx1"/>
                </a:solidFill>
                <a:latin typeface="Arial" charset="0"/>
                <a:ea typeface="宋体" pitchFamily="2" charset="-122"/>
              </a:rPr>
            </a:br>
            <a:r>
              <a:rPr lang="zh-CN" altLang="en-US" sz="2800" b="1" dirty="0">
                <a:solidFill>
                  <a:schemeClr val="tx1"/>
                </a:solidFill>
                <a:latin typeface="Arial" charset="0"/>
                <a:ea typeface="宋体" pitchFamily="2" charset="-122"/>
              </a:rPr>
              <a:t>与体系结构</a:t>
            </a:r>
          </a:p>
        </p:txBody>
      </p:sp>
      <p:sp>
        <p:nvSpPr>
          <p:cNvPr id="24" name="直角上箭头 23"/>
          <p:cNvSpPr/>
          <p:nvPr/>
        </p:nvSpPr>
        <p:spPr bwMode="auto">
          <a:xfrm flipV="1">
            <a:off x="4932040" y="4086192"/>
            <a:ext cx="1872208" cy="576064"/>
          </a:xfrm>
          <a:prstGeom prst="bentUpArrow">
            <a:avLst/>
          </a:prstGeom>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mtClean="0"/>
          </a:p>
        </p:txBody>
      </p:sp>
      <p:sp>
        <p:nvSpPr>
          <p:cNvPr id="18" name="Freeform 140"/>
          <p:cNvSpPr>
            <a:spLocks noChangeAspect="1"/>
          </p:cNvSpPr>
          <p:nvPr/>
        </p:nvSpPr>
        <p:spPr bwMode="auto">
          <a:xfrm flipV="1">
            <a:off x="3635896" y="3582136"/>
            <a:ext cx="1440160" cy="1080120"/>
          </a:xfrm>
          <a:custGeom>
            <a:avLst/>
            <a:gdLst/>
            <a:ahLst/>
            <a:cxnLst>
              <a:cxn ang="0">
                <a:pos x="8914" y="8634"/>
              </a:cxn>
              <a:cxn ang="0">
                <a:pos x="8871" y="8626"/>
              </a:cxn>
              <a:cxn ang="0">
                <a:pos x="8840" y="8588"/>
              </a:cxn>
              <a:cxn ang="0">
                <a:pos x="6747" y="9060"/>
              </a:cxn>
              <a:cxn ang="0">
                <a:pos x="6597" y="9225"/>
              </a:cxn>
              <a:cxn ang="0">
                <a:pos x="6457" y="9399"/>
              </a:cxn>
              <a:cxn ang="0">
                <a:pos x="6328" y="9581"/>
              </a:cxn>
              <a:cxn ang="0">
                <a:pos x="6209" y="9773"/>
              </a:cxn>
              <a:cxn ang="0">
                <a:pos x="6099" y="9974"/>
              </a:cxn>
              <a:cxn ang="0">
                <a:pos x="6001" y="10185"/>
              </a:cxn>
              <a:cxn ang="0">
                <a:pos x="5915" y="10402"/>
              </a:cxn>
              <a:cxn ang="0">
                <a:pos x="5842" y="10621"/>
              </a:cxn>
              <a:cxn ang="0">
                <a:pos x="5785" y="10840"/>
              </a:cxn>
              <a:cxn ang="0">
                <a:pos x="5740" y="11061"/>
              </a:cxn>
              <a:cxn ang="0">
                <a:pos x="5710" y="11282"/>
              </a:cxn>
              <a:cxn ang="0">
                <a:pos x="5695" y="11506"/>
              </a:cxn>
              <a:cxn ang="0">
                <a:pos x="4209" y="12980"/>
              </a:cxn>
              <a:cxn ang="0">
                <a:pos x="4205" y="11461"/>
              </a:cxn>
              <a:cxn ang="0">
                <a:pos x="4186" y="11235"/>
              </a:cxn>
              <a:cxn ang="0">
                <a:pos x="4156" y="11013"/>
              </a:cxn>
              <a:cxn ang="0">
                <a:pos x="4111" y="10792"/>
              </a:cxn>
              <a:cxn ang="0">
                <a:pos x="4054" y="10575"/>
              </a:cxn>
              <a:cxn ang="0">
                <a:pos x="3981" y="10359"/>
              </a:cxn>
              <a:cxn ang="0">
                <a:pos x="3896" y="10148"/>
              </a:cxn>
              <a:cxn ang="0">
                <a:pos x="3756" y="9864"/>
              </a:cxn>
              <a:cxn ang="0">
                <a:pos x="3593" y="9595"/>
              </a:cxn>
              <a:cxn ang="0">
                <a:pos x="3463" y="9412"/>
              </a:cxn>
              <a:cxn ang="0">
                <a:pos x="3320" y="9236"/>
              </a:cxn>
              <a:cxn ang="0">
                <a:pos x="3165" y="9068"/>
              </a:cxn>
              <a:cxn ang="0">
                <a:pos x="899" y="8561"/>
              </a:cxn>
              <a:cxn ang="0">
                <a:pos x="0" y="5015"/>
              </a:cxn>
              <a:cxn ang="0">
                <a:pos x="10" y="4968"/>
              </a:cxn>
              <a:cxn ang="0">
                <a:pos x="37" y="4925"/>
              </a:cxn>
              <a:cxn ang="0">
                <a:pos x="76" y="4887"/>
              </a:cxn>
              <a:cxn ang="0">
                <a:pos x="120" y="4865"/>
              </a:cxn>
              <a:cxn ang="0">
                <a:pos x="168" y="4857"/>
              </a:cxn>
              <a:cxn ang="0">
                <a:pos x="3708" y="5740"/>
              </a:cxn>
              <a:cxn ang="0">
                <a:pos x="3736" y="5760"/>
              </a:cxn>
              <a:cxn ang="0">
                <a:pos x="3772" y="5830"/>
              </a:cxn>
              <a:cxn ang="0">
                <a:pos x="3771" y="5868"/>
              </a:cxn>
              <a:cxn ang="0">
                <a:pos x="3743" y="5895"/>
              </a:cxn>
              <a:cxn ang="0">
                <a:pos x="3720" y="5903"/>
              </a:cxn>
              <a:cxn ang="0">
                <a:pos x="2986" y="3294"/>
              </a:cxn>
              <a:cxn ang="0">
                <a:pos x="2972" y="3249"/>
              </a:cxn>
              <a:cxn ang="0">
                <a:pos x="4841" y="51"/>
              </a:cxn>
              <a:cxn ang="0">
                <a:pos x="4885" y="17"/>
              </a:cxn>
              <a:cxn ang="0">
                <a:pos x="4929" y="3"/>
              </a:cxn>
              <a:cxn ang="0">
                <a:pos x="4986" y="1"/>
              </a:cxn>
              <a:cxn ang="0">
                <a:pos x="5040" y="13"/>
              </a:cxn>
              <a:cxn ang="0">
                <a:pos x="5076" y="37"/>
              </a:cxn>
              <a:cxn ang="0">
                <a:pos x="6948" y="3197"/>
              </a:cxn>
              <a:cxn ang="0">
                <a:pos x="6935" y="3268"/>
              </a:cxn>
              <a:cxn ang="0">
                <a:pos x="6918" y="3289"/>
              </a:cxn>
              <a:cxn ang="0">
                <a:pos x="6851" y="3309"/>
              </a:cxn>
              <a:cxn ang="0">
                <a:pos x="6165" y="5936"/>
              </a:cxn>
              <a:cxn ang="0">
                <a:pos x="9723" y="4853"/>
              </a:cxn>
              <a:cxn ang="0">
                <a:pos x="9773" y="4850"/>
              </a:cxn>
              <a:cxn ang="0">
                <a:pos x="9822" y="4866"/>
              </a:cxn>
              <a:cxn ang="0">
                <a:pos x="9868" y="4901"/>
              </a:cxn>
              <a:cxn ang="0">
                <a:pos x="9899" y="4946"/>
              </a:cxn>
              <a:cxn ang="0">
                <a:pos x="9909" y="4997"/>
              </a:cxn>
              <a:cxn ang="0">
                <a:pos x="9899" y="5055"/>
              </a:cxn>
            </a:cxnLst>
            <a:rect l="0" t="0" r="r" b="b"/>
            <a:pathLst>
              <a:path w="9909" h="12980">
                <a:moveTo>
                  <a:pt x="9899" y="5055"/>
                </a:moveTo>
                <a:lnTo>
                  <a:pt x="9002" y="8561"/>
                </a:lnTo>
                <a:lnTo>
                  <a:pt x="8936" y="8627"/>
                </a:lnTo>
                <a:lnTo>
                  <a:pt x="8925" y="8631"/>
                </a:lnTo>
                <a:lnTo>
                  <a:pt x="8914" y="8634"/>
                </a:lnTo>
                <a:lnTo>
                  <a:pt x="8904" y="8635"/>
                </a:lnTo>
                <a:lnTo>
                  <a:pt x="8894" y="8635"/>
                </a:lnTo>
                <a:lnTo>
                  <a:pt x="8886" y="8633"/>
                </a:lnTo>
                <a:lnTo>
                  <a:pt x="8878" y="8630"/>
                </a:lnTo>
                <a:lnTo>
                  <a:pt x="8871" y="8626"/>
                </a:lnTo>
                <a:lnTo>
                  <a:pt x="8865" y="8620"/>
                </a:lnTo>
                <a:lnTo>
                  <a:pt x="8854" y="8608"/>
                </a:lnTo>
                <a:lnTo>
                  <a:pt x="8845" y="8598"/>
                </a:lnTo>
                <a:lnTo>
                  <a:pt x="8842" y="8593"/>
                </a:lnTo>
                <a:lnTo>
                  <a:pt x="8840" y="8588"/>
                </a:lnTo>
                <a:lnTo>
                  <a:pt x="8839" y="8583"/>
                </a:lnTo>
                <a:lnTo>
                  <a:pt x="8839" y="8578"/>
                </a:lnTo>
                <a:lnTo>
                  <a:pt x="8398" y="7420"/>
                </a:lnTo>
                <a:lnTo>
                  <a:pt x="6778" y="9028"/>
                </a:lnTo>
                <a:lnTo>
                  <a:pt x="6747" y="9060"/>
                </a:lnTo>
                <a:lnTo>
                  <a:pt x="6716" y="9092"/>
                </a:lnTo>
                <a:lnTo>
                  <a:pt x="6685" y="9125"/>
                </a:lnTo>
                <a:lnTo>
                  <a:pt x="6656" y="9158"/>
                </a:lnTo>
                <a:lnTo>
                  <a:pt x="6626" y="9191"/>
                </a:lnTo>
                <a:lnTo>
                  <a:pt x="6597" y="9225"/>
                </a:lnTo>
                <a:lnTo>
                  <a:pt x="6568" y="9259"/>
                </a:lnTo>
                <a:lnTo>
                  <a:pt x="6539" y="9293"/>
                </a:lnTo>
                <a:lnTo>
                  <a:pt x="6512" y="9328"/>
                </a:lnTo>
                <a:lnTo>
                  <a:pt x="6484" y="9364"/>
                </a:lnTo>
                <a:lnTo>
                  <a:pt x="6457" y="9399"/>
                </a:lnTo>
                <a:lnTo>
                  <a:pt x="6430" y="9434"/>
                </a:lnTo>
                <a:lnTo>
                  <a:pt x="6404" y="9471"/>
                </a:lnTo>
                <a:lnTo>
                  <a:pt x="6378" y="9508"/>
                </a:lnTo>
                <a:lnTo>
                  <a:pt x="6353" y="9545"/>
                </a:lnTo>
                <a:lnTo>
                  <a:pt x="6328" y="9581"/>
                </a:lnTo>
                <a:lnTo>
                  <a:pt x="6303" y="9619"/>
                </a:lnTo>
                <a:lnTo>
                  <a:pt x="6279" y="9657"/>
                </a:lnTo>
                <a:lnTo>
                  <a:pt x="6255" y="9696"/>
                </a:lnTo>
                <a:lnTo>
                  <a:pt x="6231" y="9734"/>
                </a:lnTo>
                <a:lnTo>
                  <a:pt x="6209" y="9773"/>
                </a:lnTo>
                <a:lnTo>
                  <a:pt x="6186" y="9813"/>
                </a:lnTo>
                <a:lnTo>
                  <a:pt x="6164" y="9853"/>
                </a:lnTo>
                <a:lnTo>
                  <a:pt x="6142" y="9893"/>
                </a:lnTo>
                <a:lnTo>
                  <a:pt x="6121" y="9934"/>
                </a:lnTo>
                <a:lnTo>
                  <a:pt x="6099" y="9974"/>
                </a:lnTo>
                <a:lnTo>
                  <a:pt x="6079" y="10016"/>
                </a:lnTo>
                <a:lnTo>
                  <a:pt x="6059" y="10057"/>
                </a:lnTo>
                <a:lnTo>
                  <a:pt x="6039" y="10100"/>
                </a:lnTo>
                <a:lnTo>
                  <a:pt x="6020" y="10142"/>
                </a:lnTo>
                <a:lnTo>
                  <a:pt x="6001" y="10185"/>
                </a:lnTo>
                <a:lnTo>
                  <a:pt x="5982" y="10228"/>
                </a:lnTo>
                <a:lnTo>
                  <a:pt x="5965" y="10272"/>
                </a:lnTo>
                <a:lnTo>
                  <a:pt x="5947" y="10315"/>
                </a:lnTo>
                <a:lnTo>
                  <a:pt x="5931" y="10358"/>
                </a:lnTo>
                <a:lnTo>
                  <a:pt x="5915" y="10402"/>
                </a:lnTo>
                <a:lnTo>
                  <a:pt x="5899" y="10446"/>
                </a:lnTo>
                <a:lnTo>
                  <a:pt x="5884" y="10489"/>
                </a:lnTo>
                <a:lnTo>
                  <a:pt x="5870" y="10533"/>
                </a:lnTo>
                <a:lnTo>
                  <a:pt x="5855" y="10577"/>
                </a:lnTo>
                <a:lnTo>
                  <a:pt x="5842" y="10621"/>
                </a:lnTo>
                <a:lnTo>
                  <a:pt x="5830" y="10665"/>
                </a:lnTo>
                <a:lnTo>
                  <a:pt x="5818" y="10709"/>
                </a:lnTo>
                <a:lnTo>
                  <a:pt x="5806" y="10752"/>
                </a:lnTo>
                <a:lnTo>
                  <a:pt x="5795" y="10796"/>
                </a:lnTo>
                <a:lnTo>
                  <a:pt x="5785" y="10840"/>
                </a:lnTo>
                <a:lnTo>
                  <a:pt x="5775" y="10884"/>
                </a:lnTo>
                <a:lnTo>
                  <a:pt x="5766" y="10928"/>
                </a:lnTo>
                <a:lnTo>
                  <a:pt x="5756" y="10972"/>
                </a:lnTo>
                <a:lnTo>
                  <a:pt x="5748" y="11017"/>
                </a:lnTo>
                <a:lnTo>
                  <a:pt x="5740" y="11061"/>
                </a:lnTo>
                <a:lnTo>
                  <a:pt x="5733" y="11105"/>
                </a:lnTo>
                <a:lnTo>
                  <a:pt x="5727" y="11150"/>
                </a:lnTo>
                <a:lnTo>
                  <a:pt x="5721" y="11194"/>
                </a:lnTo>
                <a:lnTo>
                  <a:pt x="5716" y="11238"/>
                </a:lnTo>
                <a:lnTo>
                  <a:pt x="5710" y="11282"/>
                </a:lnTo>
                <a:lnTo>
                  <a:pt x="5706" y="11327"/>
                </a:lnTo>
                <a:lnTo>
                  <a:pt x="5702" y="11371"/>
                </a:lnTo>
                <a:lnTo>
                  <a:pt x="5699" y="11416"/>
                </a:lnTo>
                <a:lnTo>
                  <a:pt x="5697" y="11461"/>
                </a:lnTo>
                <a:lnTo>
                  <a:pt x="5695" y="11506"/>
                </a:lnTo>
                <a:lnTo>
                  <a:pt x="5693" y="11551"/>
                </a:lnTo>
                <a:lnTo>
                  <a:pt x="5692" y="11596"/>
                </a:lnTo>
                <a:lnTo>
                  <a:pt x="5692" y="11641"/>
                </a:lnTo>
                <a:lnTo>
                  <a:pt x="5692" y="12980"/>
                </a:lnTo>
                <a:lnTo>
                  <a:pt x="4209" y="12980"/>
                </a:lnTo>
                <a:lnTo>
                  <a:pt x="4209" y="11644"/>
                </a:lnTo>
                <a:lnTo>
                  <a:pt x="4209" y="11598"/>
                </a:lnTo>
                <a:lnTo>
                  <a:pt x="4208" y="11552"/>
                </a:lnTo>
                <a:lnTo>
                  <a:pt x="4206" y="11507"/>
                </a:lnTo>
                <a:lnTo>
                  <a:pt x="4205" y="11461"/>
                </a:lnTo>
                <a:lnTo>
                  <a:pt x="4202" y="11416"/>
                </a:lnTo>
                <a:lnTo>
                  <a:pt x="4199" y="11370"/>
                </a:lnTo>
                <a:lnTo>
                  <a:pt x="4196" y="11325"/>
                </a:lnTo>
                <a:lnTo>
                  <a:pt x="4192" y="11280"/>
                </a:lnTo>
                <a:lnTo>
                  <a:pt x="4186" y="11235"/>
                </a:lnTo>
                <a:lnTo>
                  <a:pt x="4181" y="11190"/>
                </a:lnTo>
                <a:lnTo>
                  <a:pt x="4176" y="11146"/>
                </a:lnTo>
                <a:lnTo>
                  <a:pt x="4170" y="11102"/>
                </a:lnTo>
                <a:lnTo>
                  <a:pt x="4163" y="11057"/>
                </a:lnTo>
                <a:lnTo>
                  <a:pt x="4156" y="11013"/>
                </a:lnTo>
                <a:lnTo>
                  <a:pt x="4148" y="10968"/>
                </a:lnTo>
                <a:lnTo>
                  <a:pt x="4139" y="10924"/>
                </a:lnTo>
                <a:lnTo>
                  <a:pt x="4131" y="10880"/>
                </a:lnTo>
                <a:lnTo>
                  <a:pt x="4121" y="10836"/>
                </a:lnTo>
                <a:lnTo>
                  <a:pt x="4111" y="10792"/>
                </a:lnTo>
                <a:lnTo>
                  <a:pt x="4101" y="10748"/>
                </a:lnTo>
                <a:lnTo>
                  <a:pt x="4089" y="10704"/>
                </a:lnTo>
                <a:lnTo>
                  <a:pt x="4078" y="10662"/>
                </a:lnTo>
                <a:lnTo>
                  <a:pt x="4066" y="10618"/>
                </a:lnTo>
                <a:lnTo>
                  <a:pt x="4054" y="10575"/>
                </a:lnTo>
                <a:lnTo>
                  <a:pt x="4039" y="10531"/>
                </a:lnTo>
                <a:lnTo>
                  <a:pt x="4026" y="10488"/>
                </a:lnTo>
                <a:lnTo>
                  <a:pt x="4012" y="10445"/>
                </a:lnTo>
                <a:lnTo>
                  <a:pt x="3997" y="10402"/>
                </a:lnTo>
                <a:lnTo>
                  <a:pt x="3981" y="10359"/>
                </a:lnTo>
                <a:lnTo>
                  <a:pt x="3965" y="10316"/>
                </a:lnTo>
                <a:lnTo>
                  <a:pt x="3949" y="10274"/>
                </a:lnTo>
                <a:lnTo>
                  <a:pt x="3931" y="10232"/>
                </a:lnTo>
                <a:lnTo>
                  <a:pt x="3914" y="10190"/>
                </a:lnTo>
                <a:lnTo>
                  <a:pt x="3896" y="10148"/>
                </a:lnTo>
                <a:lnTo>
                  <a:pt x="3877" y="10106"/>
                </a:lnTo>
                <a:lnTo>
                  <a:pt x="3858" y="10065"/>
                </a:lnTo>
                <a:lnTo>
                  <a:pt x="3819" y="9984"/>
                </a:lnTo>
                <a:lnTo>
                  <a:pt x="3777" y="9904"/>
                </a:lnTo>
                <a:lnTo>
                  <a:pt x="3756" y="9864"/>
                </a:lnTo>
                <a:lnTo>
                  <a:pt x="3734" y="9824"/>
                </a:lnTo>
                <a:lnTo>
                  <a:pt x="3712" y="9785"/>
                </a:lnTo>
                <a:lnTo>
                  <a:pt x="3689" y="9747"/>
                </a:lnTo>
                <a:lnTo>
                  <a:pt x="3642" y="9670"/>
                </a:lnTo>
                <a:lnTo>
                  <a:pt x="3593" y="9595"/>
                </a:lnTo>
                <a:lnTo>
                  <a:pt x="3568" y="9558"/>
                </a:lnTo>
                <a:lnTo>
                  <a:pt x="3542" y="9521"/>
                </a:lnTo>
                <a:lnTo>
                  <a:pt x="3516" y="9484"/>
                </a:lnTo>
                <a:lnTo>
                  <a:pt x="3489" y="9448"/>
                </a:lnTo>
                <a:lnTo>
                  <a:pt x="3463" y="9412"/>
                </a:lnTo>
                <a:lnTo>
                  <a:pt x="3435" y="9376"/>
                </a:lnTo>
                <a:lnTo>
                  <a:pt x="3407" y="9340"/>
                </a:lnTo>
                <a:lnTo>
                  <a:pt x="3379" y="9306"/>
                </a:lnTo>
                <a:lnTo>
                  <a:pt x="3349" y="9271"/>
                </a:lnTo>
                <a:lnTo>
                  <a:pt x="3320" y="9236"/>
                </a:lnTo>
                <a:lnTo>
                  <a:pt x="3290" y="9201"/>
                </a:lnTo>
                <a:lnTo>
                  <a:pt x="3260" y="9168"/>
                </a:lnTo>
                <a:lnTo>
                  <a:pt x="3229" y="9134"/>
                </a:lnTo>
                <a:lnTo>
                  <a:pt x="3197" y="9100"/>
                </a:lnTo>
                <a:lnTo>
                  <a:pt x="3165" y="9068"/>
                </a:lnTo>
                <a:lnTo>
                  <a:pt x="3133" y="9034"/>
                </a:lnTo>
                <a:lnTo>
                  <a:pt x="1503" y="7403"/>
                </a:lnTo>
                <a:lnTo>
                  <a:pt x="1062" y="8578"/>
                </a:lnTo>
                <a:lnTo>
                  <a:pt x="981" y="8627"/>
                </a:lnTo>
                <a:lnTo>
                  <a:pt x="899" y="8561"/>
                </a:lnTo>
                <a:lnTo>
                  <a:pt x="2" y="5055"/>
                </a:lnTo>
                <a:lnTo>
                  <a:pt x="1" y="5045"/>
                </a:lnTo>
                <a:lnTo>
                  <a:pt x="0" y="5034"/>
                </a:lnTo>
                <a:lnTo>
                  <a:pt x="0" y="5025"/>
                </a:lnTo>
                <a:lnTo>
                  <a:pt x="0" y="5015"/>
                </a:lnTo>
                <a:lnTo>
                  <a:pt x="1" y="5005"/>
                </a:lnTo>
                <a:lnTo>
                  <a:pt x="2" y="4996"/>
                </a:lnTo>
                <a:lnTo>
                  <a:pt x="4" y="4986"/>
                </a:lnTo>
                <a:lnTo>
                  <a:pt x="7" y="4977"/>
                </a:lnTo>
                <a:lnTo>
                  <a:pt x="10" y="4968"/>
                </a:lnTo>
                <a:lnTo>
                  <a:pt x="14" y="4959"/>
                </a:lnTo>
                <a:lnTo>
                  <a:pt x="20" y="4951"/>
                </a:lnTo>
                <a:lnTo>
                  <a:pt x="25" y="4942"/>
                </a:lnTo>
                <a:lnTo>
                  <a:pt x="30" y="4933"/>
                </a:lnTo>
                <a:lnTo>
                  <a:pt x="37" y="4925"/>
                </a:lnTo>
                <a:lnTo>
                  <a:pt x="44" y="4917"/>
                </a:lnTo>
                <a:lnTo>
                  <a:pt x="51" y="4909"/>
                </a:lnTo>
                <a:lnTo>
                  <a:pt x="59" y="4901"/>
                </a:lnTo>
                <a:lnTo>
                  <a:pt x="68" y="4894"/>
                </a:lnTo>
                <a:lnTo>
                  <a:pt x="76" y="4887"/>
                </a:lnTo>
                <a:lnTo>
                  <a:pt x="84" y="4881"/>
                </a:lnTo>
                <a:lnTo>
                  <a:pt x="93" y="4876"/>
                </a:lnTo>
                <a:lnTo>
                  <a:pt x="101" y="4872"/>
                </a:lnTo>
                <a:lnTo>
                  <a:pt x="110" y="4868"/>
                </a:lnTo>
                <a:lnTo>
                  <a:pt x="120" y="4865"/>
                </a:lnTo>
                <a:lnTo>
                  <a:pt x="129" y="4862"/>
                </a:lnTo>
                <a:lnTo>
                  <a:pt x="138" y="4860"/>
                </a:lnTo>
                <a:lnTo>
                  <a:pt x="148" y="4858"/>
                </a:lnTo>
                <a:lnTo>
                  <a:pt x="157" y="4857"/>
                </a:lnTo>
                <a:lnTo>
                  <a:pt x="168" y="4857"/>
                </a:lnTo>
                <a:lnTo>
                  <a:pt x="178" y="4857"/>
                </a:lnTo>
                <a:lnTo>
                  <a:pt x="188" y="4858"/>
                </a:lnTo>
                <a:lnTo>
                  <a:pt x="198" y="4860"/>
                </a:lnTo>
                <a:lnTo>
                  <a:pt x="3704" y="5740"/>
                </a:lnTo>
                <a:lnTo>
                  <a:pt x="3708" y="5740"/>
                </a:lnTo>
                <a:lnTo>
                  <a:pt x="3712" y="5741"/>
                </a:lnTo>
                <a:lnTo>
                  <a:pt x="3716" y="5743"/>
                </a:lnTo>
                <a:lnTo>
                  <a:pt x="3720" y="5745"/>
                </a:lnTo>
                <a:lnTo>
                  <a:pt x="3728" y="5751"/>
                </a:lnTo>
                <a:lnTo>
                  <a:pt x="3736" y="5760"/>
                </a:lnTo>
                <a:lnTo>
                  <a:pt x="3743" y="5772"/>
                </a:lnTo>
                <a:lnTo>
                  <a:pt x="3752" y="5786"/>
                </a:lnTo>
                <a:lnTo>
                  <a:pt x="3760" y="5802"/>
                </a:lnTo>
                <a:lnTo>
                  <a:pt x="3769" y="5822"/>
                </a:lnTo>
                <a:lnTo>
                  <a:pt x="3772" y="5830"/>
                </a:lnTo>
                <a:lnTo>
                  <a:pt x="3774" y="5838"/>
                </a:lnTo>
                <a:lnTo>
                  <a:pt x="3775" y="5846"/>
                </a:lnTo>
                <a:lnTo>
                  <a:pt x="3775" y="5853"/>
                </a:lnTo>
                <a:lnTo>
                  <a:pt x="3774" y="5861"/>
                </a:lnTo>
                <a:lnTo>
                  <a:pt x="3771" y="5868"/>
                </a:lnTo>
                <a:lnTo>
                  <a:pt x="3767" y="5874"/>
                </a:lnTo>
                <a:lnTo>
                  <a:pt x="3762" y="5881"/>
                </a:lnTo>
                <a:lnTo>
                  <a:pt x="3756" y="5886"/>
                </a:lnTo>
                <a:lnTo>
                  <a:pt x="3750" y="5891"/>
                </a:lnTo>
                <a:lnTo>
                  <a:pt x="3743" y="5895"/>
                </a:lnTo>
                <a:lnTo>
                  <a:pt x="3738" y="5898"/>
                </a:lnTo>
                <a:lnTo>
                  <a:pt x="3733" y="5900"/>
                </a:lnTo>
                <a:lnTo>
                  <a:pt x="3728" y="5902"/>
                </a:lnTo>
                <a:lnTo>
                  <a:pt x="3724" y="5903"/>
                </a:lnTo>
                <a:lnTo>
                  <a:pt x="3720" y="5903"/>
                </a:lnTo>
                <a:lnTo>
                  <a:pt x="2579" y="6376"/>
                </a:lnTo>
                <a:lnTo>
                  <a:pt x="4209" y="8007"/>
                </a:lnTo>
                <a:lnTo>
                  <a:pt x="4209" y="2804"/>
                </a:lnTo>
                <a:lnTo>
                  <a:pt x="3084" y="3310"/>
                </a:lnTo>
                <a:lnTo>
                  <a:pt x="2986" y="3294"/>
                </a:lnTo>
                <a:lnTo>
                  <a:pt x="2983" y="3289"/>
                </a:lnTo>
                <a:lnTo>
                  <a:pt x="2979" y="3282"/>
                </a:lnTo>
                <a:lnTo>
                  <a:pt x="2977" y="3273"/>
                </a:lnTo>
                <a:lnTo>
                  <a:pt x="2974" y="3262"/>
                </a:lnTo>
                <a:lnTo>
                  <a:pt x="2972" y="3249"/>
                </a:lnTo>
                <a:lnTo>
                  <a:pt x="2971" y="3233"/>
                </a:lnTo>
                <a:lnTo>
                  <a:pt x="2970" y="3216"/>
                </a:lnTo>
                <a:lnTo>
                  <a:pt x="2970" y="3197"/>
                </a:lnTo>
                <a:lnTo>
                  <a:pt x="4829" y="65"/>
                </a:lnTo>
                <a:lnTo>
                  <a:pt x="4841" y="51"/>
                </a:lnTo>
                <a:lnTo>
                  <a:pt x="4854" y="37"/>
                </a:lnTo>
                <a:lnTo>
                  <a:pt x="4861" y="31"/>
                </a:lnTo>
                <a:lnTo>
                  <a:pt x="4869" y="26"/>
                </a:lnTo>
                <a:lnTo>
                  <a:pt x="4876" y="21"/>
                </a:lnTo>
                <a:lnTo>
                  <a:pt x="4885" y="17"/>
                </a:lnTo>
                <a:lnTo>
                  <a:pt x="4893" y="13"/>
                </a:lnTo>
                <a:lnTo>
                  <a:pt x="4902" y="10"/>
                </a:lnTo>
                <a:lnTo>
                  <a:pt x="4910" y="7"/>
                </a:lnTo>
                <a:lnTo>
                  <a:pt x="4919" y="4"/>
                </a:lnTo>
                <a:lnTo>
                  <a:pt x="4929" y="3"/>
                </a:lnTo>
                <a:lnTo>
                  <a:pt x="4939" y="1"/>
                </a:lnTo>
                <a:lnTo>
                  <a:pt x="4948" y="1"/>
                </a:lnTo>
                <a:lnTo>
                  <a:pt x="4958" y="0"/>
                </a:lnTo>
                <a:lnTo>
                  <a:pt x="4972" y="1"/>
                </a:lnTo>
                <a:lnTo>
                  <a:pt x="4986" y="1"/>
                </a:lnTo>
                <a:lnTo>
                  <a:pt x="4998" y="3"/>
                </a:lnTo>
                <a:lnTo>
                  <a:pt x="5009" y="4"/>
                </a:lnTo>
                <a:lnTo>
                  <a:pt x="5020" y="7"/>
                </a:lnTo>
                <a:lnTo>
                  <a:pt x="5031" y="10"/>
                </a:lnTo>
                <a:lnTo>
                  <a:pt x="5040" y="13"/>
                </a:lnTo>
                <a:lnTo>
                  <a:pt x="5048" y="17"/>
                </a:lnTo>
                <a:lnTo>
                  <a:pt x="5056" y="21"/>
                </a:lnTo>
                <a:lnTo>
                  <a:pt x="5063" y="26"/>
                </a:lnTo>
                <a:lnTo>
                  <a:pt x="5069" y="31"/>
                </a:lnTo>
                <a:lnTo>
                  <a:pt x="5076" y="37"/>
                </a:lnTo>
                <a:lnTo>
                  <a:pt x="5080" y="44"/>
                </a:lnTo>
                <a:lnTo>
                  <a:pt x="5084" y="51"/>
                </a:lnTo>
                <a:lnTo>
                  <a:pt x="5087" y="58"/>
                </a:lnTo>
                <a:lnTo>
                  <a:pt x="5089" y="65"/>
                </a:lnTo>
                <a:lnTo>
                  <a:pt x="6948" y="3197"/>
                </a:lnTo>
                <a:lnTo>
                  <a:pt x="6947" y="3216"/>
                </a:lnTo>
                <a:lnTo>
                  <a:pt x="6946" y="3233"/>
                </a:lnTo>
                <a:lnTo>
                  <a:pt x="6943" y="3249"/>
                </a:lnTo>
                <a:lnTo>
                  <a:pt x="6937" y="3262"/>
                </a:lnTo>
                <a:lnTo>
                  <a:pt x="6935" y="3268"/>
                </a:lnTo>
                <a:lnTo>
                  <a:pt x="6932" y="3273"/>
                </a:lnTo>
                <a:lnTo>
                  <a:pt x="6929" y="3278"/>
                </a:lnTo>
                <a:lnTo>
                  <a:pt x="6925" y="3282"/>
                </a:lnTo>
                <a:lnTo>
                  <a:pt x="6922" y="3286"/>
                </a:lnTo>
                <a:lnTo>
                  <a:pt x="6918" y="3289"/>
                </a:lnTo>
                <a:lnTo>
                  <a:pt x="6913" y="3292"/>
                </a:lnTo>
                <a:lnTo>
                  <a:pt x="6909" y="3294"/>
                </a:lnTo>
                <a:lnTo>
                  <a:pt x="6887" y="3301"/>
                </a:lnTo>
                <a:lnTo>
                  <a:pt x="6868" y="3306"/>
                </a:lnTo>
                <a:lnTo>
                  <a:pt x="6851" y="3309"/>
                </a:lnTo>
                <a:lnTo>
                  <a:pt x="6833" y="3310"/>
                </a:lnTo>
                <a:lnTo>
                  <a:pt x="5692" y="2804"/>
                </a:lnTo>
                <a:lnTo>
                  <a:pt x="5692" y="8007"/>
                </a:lnTo>
                <a:lnTo>
                  <a:pt x="7322" y="6343"/>
                </a:lnTo>
                <a:lnTo>
                  <a:pt x="6165" y="5936"/>
                </a:lnTo>
                <a:lnTo>
                  <a:pt x="6099" y="5854"/>
                </a:lnTo>
                <a:lnTo>
                  <a:pt x="6165" y="5773"/>
                </a:lnTo>
                <a:lnTo>
                  <a:pt x="9703" y="4860"/>
                </a:lnTo>
                <a:lnTo>
                  <a:pt x="9713" y="4856"/>
                </a:lnTo>
                <a:lnTo>
                  <a:pt x="9723" y="4853"/>
                </a:lnTo>
                <a:lnTo>
                  <a:pt x="9733" y="4851"/>
                </a:lnTo>
                <a:lnTo>
                  <a:pt x="9744" y="4849"/>
                </a:lnTo>
                <a:lnTo>
                  <a:pt x="9754" y="4849"/>
                </a:lnTo>
                <a:lnTo>
                  <a:pt x="9764" y="4849"/>
                </a:lnTo>
                <a:lnTo>
                  <a:pt x="9773" y="4850"/>
                </a:lnTo>
                <a:lnTo>
                  <a:pt x="9783" y="4852"/>
                </a:lnTo>
                <a:lnTo>
                  <a:pt x="9794" y="4854"/>
                </a:lnTo>
                <a:lnTo>
                  <a:pt x="9803" y="4857"/>
                </a:lnTo>
                <a:lnTo>
                  <a:pt x="9812" y="4861"/>
                </a:lnTo>
                <a:lnTo>
                  <a:pt x="9822" y="4866"/>
                </a:lnTo>
                <a:lnTo>
                  <a:pt x="9831" y="4871"/>
                </a:lnTo>
                <a:lnTo>
                  <a:pt x="9841" y="4878"/>
                </a:lnTo>
                <a:lnTo>
                  <a:pt x="9850" y="4884"/>
                </a:lnTo>
                <a:lnTo>
                  <a:pt x="9859" y="4893"/>
                </a:lnTo>
                <a:lnTo>
                  <a:pt x="9868" y="4901"/>
                </a:lnTo>
                <a:lnTo>
                  <a:pt x="9876" y="4909"/>
                </a:lnTo>
                <a:lnTo>
                  <a:pt x="9884" y="4917"/>
                </a:lnTo>
                <a:lnTo>
                  <a:pt x="9890" y="4926"/>
                </a:lnTo>
                <a:lnTo>
                  <a:pt x="9895" y="4935"/>
                </a:lnTo>
                <a:lnTo>
                  <a:pt x="9899" y="4946"/>
                </a:lnTo>
                <a:lnTo>
                  <a:pt x="9903" y="4955"/>
                </a:lnTo>
                <a:lnTo>
                  <a:pt x="9906" y="4965"/>
                </a:lnTo>
                <a:lnTo>
                  <a:pt x="9908" y="4975"/>
                </a:lnTo>
                <a:lnTo>
                  <a:pt x="9909" y="4986"/>
                </a:lnTo>
                <a:lnTo>
                  <a:pt x="9909" y="4997"/>
                </a:lnTo>
                <a:lnTo>
                  <a:pt x="9909" y="5008"/>
                </a:lnTo>
                <a:lnTo>
                  <a:pt x="9908" y="5020"/>
                </a:lnTo>
                <a:lnTo>
                  <a:pt x="9905" y="5031"/>
                </a:lnTo>
                <a:lnTo>
                  <a:pt x="9902" y="5044"/>
                </a:lnTo>
                <a:lnTo>
                  <a:pt x="9899" y="5055"/>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zh-CN" altLang="en-US"/>
          </a:p>
        </p:txBody>
      </p:sp>
      <p:sp>
        <p:nvSpPr>
          <p:cNvPr id="14" name="下箭头 13"/>
          <p:cNvSpPr/>
          <p:nvPr/>
        </p:nvSpPr>
        <p:spPr bwMode="auto">
          <a:xfrm>
            <a:off x="4139952" y="1844824"/>
            <a:ext cx="429198" cy="648072"/>
          </a:xfrm>
          <a:prstGeom prst="downArrow">
            <a:avLst/>
          </a:prstGeom>
          <a:ln>
            <a:headEnd type="none" w="med" len="med"/>
            <a:tailEnd type="none" w="med" len="lg"/>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defTabSz="914400" eaLnBrk="1" latinLnBrk="0" hangingPunct="1">
              <a:lnSpc>
                <a:spcPct val="100000"/>
              </a:lnSpc>
              <a:buClrTx/>
              <a:buSzTx/>
              <a:buFontTx/>
              <a:buNone/>
              <a:tabLst/>
            </a:pPr>
            <a:endParaRPr lang="zh-CN" altLang="en-US" smtClean="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第八代英特尔</a:t>
            </a:r>
            <a:r>
              <a:rPr lang="zh-CN" altLang="en-US" dirty="0"/>
              <a:t>酷睿处理器拥有四个</a:t>
            </a:r>
            <a:r>
              <a:rPr lang="zh-CN" altLang="en-US" dirty="0" smtClean="0"/>
              <a:t>系列：</a:t>
            </a:r>
            <a:endParaRPr lang="zh-CN" altLang="en-US" dirty="0"/>
          </a:p>
        </p:txBody>
      </p:sp>
      <p:sp>
        <p:nvSpPr>
          <p:cNvPr id="3" name="内容占位符 2"/>
          <p:cNvSpPr>
            <a:spLocks noGrp="1"/>
          </p:cNvSpPr>
          <p:nvPr>
            <p:ph idx="1"/>
          </p:nvPr>
        </p:nvSpPr>
        <p:spPr>
          <a:xfrm>
            <a:off x="277688" y="620688"/>
            <a:ext cx="8758808" cy="4032448"/>
          </a:xfrm>
        </p:spPr>
        <p:txBody>
          <a:bodyPr/>
          <a:lstStyle/>
          <a:p>
            <a:r>
              <a:rPr lang="en-US" altLang="zh-CN" dirty="0" smtClean="0"/>
              <a:t>Y-</a:t>
            </a:r>
            <a:r>
              <a:rPr lang="zh-CN" altLang="en-US" dirty="0" smtClean="0"/>
              <a:t>系列</a:t>
            </a:r>
            <a:r>
              <a:rPr lang="en-US" altLang="zh-CN" dirty="0" smtClean="0"/>
              <a:t> —— </a:t>
            </a:r>
            <a:br>
              <a:rPr lang="en-US" altLang="zh-CN" dirty="0" smtClean="0"/>
            </a:br>
            <a:r>
              <a:rPr lang="zh-CN" altLang="en-US" dirty="0" smtClean="0"/>
              <a:t>面向</a:t>
            </a:r>
            <a:r>
              <a:rPr lang="zh-CN" altLang="en-US" dirty="0"/>
              <a:t>联网 </a:t>
            </a:r>
            <a:r>
              <a:rPr lang="en-US" altLang="zh-CN" dirty="0"/>
              <a:t>PC </a:t>
            </a:r>
            <a:r>
              <a:rPr lang="zh-CN" altLang="en-US" dirty="0"/>
              <a:t>和无风扇、可拆卸的瘦客户</a:t>
            </a:r>
            <a:r>
              <a:rPr lang="zh-CN" altLang="en-US" dirty="0" smtClean="0"/>
              <a:t>机</a:t>
            </a:r>
            <a:endParaRPr lang="zh-CN" altLang="en-US" dirty="0"/>
          </a:p>
          <a:p>
            <a:r>
              <a:rPr lang="en-US" altLang="zh-CN" dirty="0" smtClean="0"/>
              <a:t>U-</a:t>
            </a:r>
            <a:r>
              <a:rPr lang="zh-CN" altLang="en-US" dirty="0"/>
              <a:t>系列 </a:t>
            </a:r>
            <a:r>
              <a:rPr lang="en-US" altLang="zh-CN" dirty="0" smtClean="0"/>
              <a:t>——</a:t>
            </a:r>
            <a:br>
              <a:rPr lang="en-US" altLang="zh-CN" dirty="0" smtClean="0"/>
            </a:br>
            <a:r>
              <a:rPr lang="zh-CN" altLang="en-US" dirty="0" smtClean="0"/>
              <a:t>轻</a:t>
            </a:r>
            <a:r>
              <a:rPr lang="zh-CN" altLang="en-US" dirty="0"/>
              <a:t>瘦笔记本、变形本、迷你 </a:t>
            </a:r>
            <a:r>
              <a:rPr lang="en-US" altLang="zh-CN" dirty="0"/>
              <a:t>PC</a:t>
            </a:r>
            <a:r>
              <a:rPr lang="zh-CN" altLang="en-US" dirty="0"/>
              <a:t>、以及 </a:t>
            </a:r>
            <a:r>
              <a:rPr lang="en-US" altLang="zh-CN" dirty="0"/>
              <a:t>2 </a:t>
            </a:r>
            <a:r>
              <a:rPr lang="zh-CN" altLang="en-US" dirty="0"/>
              <a:t>合 </a:t>
            </a:r>
            <a:r>
              <a:rPr lang="en-US" altLang="zh-CN" dirty="0"/>
              <a:t>1 </a:t>
            </a:r>
            <a:r>
              <a:rPr lang="zh-CN" altLang="en-US" dirty="0" smtClean="0"/>
              <a:t>笔记本</a:t>
            </a:r>
            <a:endParaRPr lang="zh-CN" altLang="en-US" dirty="0"/>
          </a:p>
          <a:p>
            <a:r>
              <a:rPr lang="en-US" altLang="zh-CN" dirty="0" smtClean="0"/>
              <a:t>H-</a:t>
            </a:r>
            <a:r>
              <a:rPr lang="zh-CN" altLang="en-US" dirty="0"/>
              <a:t>系列 </a:t>
            </a:r>
            <a:r>
              <a:rPr lang="en-US" altLang="zh-CN" dirty="0" smtClean="0"/>
              <a:t>——</a:t>
            </a:r>
            <a:br>
              <a:rPr lang="en-US" altLang="zh-CN" dirty="0" smtClean="0"/>
            </a:br>
            <a:r>
              <a:rPr lang="zh-CN" altLang="en-US" dirty="0" smtClean="0"/>
              <a:t>性能</a:t>
            </a:r>
            <a:r>
              <a:rPr lang="zh-CN" altLang="en-US" dirty="0"/>
              <a:t>笔记本与移动</a:t>
            </a:r>
            <a:r>
              <a:rPr lang="zh-CN" altLang="en-US" dirty="0" smtClean="0"/>
              <a:t>工作站</a:t>
            </a:r>
            <a:endParaRPr lang="zh-CN" altLang="en-US" dirty="0"/>
          </a:p>
          <a:p>
            <a:r>
              <a:rPr lang="en-US" altLang="zh-CN" dirty="0" smtClean="0"/>
              <a:t>S-</a:t>
            </a:r>
            <a:r>
              <a:rPr lang="zh-CN" altLang="en-US" dirty="0"/>
              <a:t>系列 </a:t>
            </a:r>
            <a:r>
              <a:rPr lang="en-US" altLang="zh-CN" dirty="0" smtClean="0"/>
              <a:t>——</a:t>
            </a:r>
            <a:br>
              <a:rPr lang="en-US" altLang="zh-CN" dirty="0" smtClean="0"/>
            </a:br>
            <a:r>
              <a:rPr lang="zh-CN" altLang="en-US" dirty="0" smtClean="0"/>
              <a:t>桌面</a:t>
            </a:r>
            <a:r>
              <a:rPr lang="zh-CN" altLang="en-US" dirty="0"/>
              <a:t>平台</a:t>
            </a:r>
          </a:p>
        </p:txBody>
      </p:sp>
      <p:pic>
        <p:nvPicPr>
          <p:cNvPr id="6" name="图片 5"/>
          <p:cNvPicPr>
            <a:picLocks noChangeAspect="1"/>
          </p:cNvPicPr>
          <p:nvPr/>
        </p:nvPicPr>
        <p:blipFill>
          <a:blip r:embed="rId2"/>
          <a:stretch>
            <a:fillRect/>
          </a:stretch>
        </p:blipFill>
        <p:spPr>
          <a:xfrm>
            <a:off x="107504" y="4509120"/>
            <a:ext cx="3603474" cy="2088232"/>
          </a:xfrm>
          <a:prstGeom prst="rect">
            <a:avLst/>
          </a:prstGeom>
        </p:spPr>
      </p:pic>
      <p:pic>
        <p:nvPicPr>
          <p:cNvPr id="5" name="图片 4"/>
          <p:cNvPicPr>
            <a:picLocks noChangeAspect="1"/>
          </p:cNvPicPr>
          <p:nvPr/>
        </p:nvPicPr>
        <p:blipFill>
          <a:blip r:embed="rId3"/>
          <a:stretch>
            <a:fillRect/>
          </a:stretch>
        </p:blipFill>
        <p:spPr>
          <a:xfrm>
            <a:off x="3518028" y="3622900"/>
            <a:ext cx="5590476" cy="3190476"/>
          </a:xfrm>
          <a:prstGeom prst="rect">
            <a:avLst/>
          </a:prstGeom>
        </p:spPr>
      </p:pic>
      <p:sp>
        <p:nvSpPr>
          <p:cNvPr id="4" name="灯片编号占位符 3"/>
          <p:cNvSpPr>
            <a:spLocks noGrp="1"/>
          </p:cNvSpPr>
          <p:nvPr>
            <p:ph type="sldNum" sz="quarter" idx="11"/>
          </p:nvPr>
        </p:nvSpPr>
        <p:spPr/>
        <p:txBody>
          <a:bodyPr/>
          <a:lstStyle/>
          <a:p>
            <a:fld id="{85545122-734B-4AD7-80D3-18E04A7B9A19}" type="slidenum">
              <a:rPr lang="zh-CN" altLang="en-US" smtClean="0"/>
              <a:pPr/>
              <a:t>40</a:t>
            </a:fld>
            <a:endParaRPr lang="en-US" altLang="zh-CN"/>
          </a:p>
        </p:txBody>
      </p:sp>
    </p:spTree>
    <p:extLst>
      <p:ext uri="{BB962C8B-B14F-4D97-AF65-F5344CB8AC3E}">
        <p14:creationId xmlns:p14="http://schemas.microsoft.com/office/powerpoint/2010/main" val="291078983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66"/>
                </a:solidFill>
                <a:latin typeface="+mn-lt"/>
                <a:ea typeface="+mn-ea"/>
              </a:rPr>
              <a:t>第八</a:t>
            </a:r>
            <a:r>
              <a:rPr lang="zh-CN" altLang="en-US" dirty="0" smtClean="0">
                <a:solidFill>
                  <a:srgbClr val="FF0066"/>
                </a:solidFill>
                <a:latin typeface="+mn-lt"/>
                <a:ea typeface="+mn-ea"/>
              </a:rPr>
              <a:t>代</a:t>
            </a:r>
            <a:r>
              <a:rPr lang="zh-CN" altLang="en-US" dirty="0" smtClean="0">
                <a:latin typeface="+mn-lt"/>
                <a:ea typeface="+mn-ea"/>
              </a:rPr>
              <a:t>移动</a:t>
            </a:r>
            <a:r>
              <a:rPr lang="en-US" altLang="zh-CN" dirty="0" smtClean="0">
                <a:solidFill>
                  <a:srgbClr val="FF0000"/>
                </a:solidFill>
                <a:latin typeface="+mn-lt"/>
                <a:ea typeface="+mn-ea"/>
              </a:rPr>
              <a:t>i7</a:t>
            </a:r>
            <a:r>
              <a:rPr lang="zh-CN" altLang="en-US" dirty="0" smtClean="0">
                <a:latin typeface="+mn-lt"/>
                <a:ea typeface="+mn-ea"/>
              </a:rPr>
              <a:t>处理器</a:t>
            </a:r>
            <a:r>
              <a:rPr lang="en-US" altLang="zh-CN" dirty="0" smtClean="0">
                <a:latin typeface="+mn-lt"/>
                <a:ea typeface="+mn-ea"/>
              </a:rPr>
              <a:t> vs </a:t>
            </a:r>
            <a:r>
              <a:rPr lang="zh-CN" altLang="en-US" dirty="0" smtClean="0">
                <a:solidFill>
                  <a:srgbClr val="CC0099"/>
                </a:solidFill>
                <a:latin typeface="+mn-lt"/>
                <a:ea typeface="+mn-ea"/>
              </a:rPr>
              <a:t>第七代</a:t>
            </a:r>
            <a:r>
              <a:rPr lang="zh-CN" altLang="en-US" dirty="0" smtClean="0">
                <a:latin typeface="+mn-lt"/>
                <a:ea typeface="+mn-ea"/>
              </a:rPr>
              <a:t>移动</a:t>
            </a:r>
            <a:r>
              <a:rPr lang="en-US" altLang="zh-CN" dirty="0" smtClean="0">
                <a:solidFill>
                  <a:srgbClr val="CC0099"/>
                </a:solidFill>
                <a:latin typeface="+mn-lt"/>
                <a:ea typeface="+mn-ea"/>
              </a:rPr>
              <a:t>i7</a:t>
            </a:r>
            <a:r>
              <a:rPr lang="zh-CN" altLang="en-US" dirty="0" smtClean="0">
                <a:latin typeface="+mn-lt"/>
                <a:ea typeface="+mn-ea"/>
              </a:rPr>
              <a:t>处理器（</a:t>
            </a:r>
            <a:r>
              <a:rPr lang="en-US" altLang="zh-CN" dirty="0" smtClean="0">
                <a:latin typeface="+mn-lt"/>
                <a:ea typeface="+mn-ea"/>
              </a:rPr>
              <a:t>1/4</a:t>
            </a:r>
            <a:r>
              <a:rPr lang="zh-CN" altLang="en-US" dirty="0" smtClean="0">
                <a:latin typeface="+mn-lt"/>
                <a:ea typeface="+mn-ea"/>
              </a:rPr>
              <a:t>）</a:t>
            </a:r>
            <a:endParaRPr lang="zh-CN" altLang="en-US" dirty="0">
              <a:latin typeface="+mn-lt"/>
              <a:ea typeface="+mn-ea"/>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41</a:t>
            </a:fld>
            <a:endParaRPr lang="en-US" altLang="zh-CN"/>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45252" y="692696"/>
            <a:ext cx="8719236" cy="1463368"/>
          </a:xfrm>
          <a:prstGeom prst="rect">
            <a:avLst/>
          </a:prstGeom>
        </p:spPr>
      </p:pic>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43562" y="2160255"/>
            <a:ext cx="8720926" cy="4232393"/>
          </a:xfrm>
          <a:prstGeom prst="rect">
            <a:avLst/>
          </a:prstGeom>
        </p:spPr>
      </p:pic>
      <p:sp>
        <p:nvSpPr>
          <p:cNvPr id="7" name="圆角矩形 6"/>
          <p:cNvSpPr/>
          <p:nvPr/>
        </p:nvSpPr>
        <p:spPr bwMode="auto">
          <a:xfrm>
            <a:off x="3347864" y="5812161"/>
            <a:ext cx="3816424" cy="432048"/>
          </a:xfrm>
          <a:prstGeom prst="roundRect">
            <a:avLst>
              <a:gd name="adj" fmla="val 50000"/>
            </a:avLst>
          </a:prstGeom>
          <a:noFill/>
          <a:ln w="28575"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90101989"/>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66"/>
                </a:solidFill>
                <a:latin typeface="+mn-lt"/>
                <a:ea typeface="+mn-ea"/>
              </a:rPr>
              <a:t>第八</a:t>
            </a:r>
            <a:r>
              <a:rPr lang="zh-CN" altLang="en-US" dirty="0" smtClean="0">
                <a:solidFill>
                  <a:srgbClr val="FF0066"/>
                </a:solidFill>
                <a:latin typeface="+mn-lt"/>
                <a:ea typeface="+mn-ea"/>
              </a:rPr>
              <a:t>代</a:t>
            </a:r>
            <a:r>
              <a:rPr lang="zh-CN" altLang="en-US" dirty="0" smtClean="0">
                <a:latin typeface="+mn-lt"/>
                <a:ea typeface="+mn-ea"/>
              </a:rPr>
              <a:t>移动</a:t>
            </a:r>
            <a:r>
              <a:rPr lang="en-US" altLang="zh-CN" dirty="0" smtClean="0">
                <a:solidFill>
                  <a:srgbClr val="FF0000"/>
                </a:solidFill>
                <a:latin typeface="+mn-lt"/>
                <a:ea typeface="+mn-ea"/>
              </a:rPr>
              <a:t>i7</a:t>
            </a:r>
            <a:r>
              <a:rPr lang="zh-CN" altLang="en-US" dirty="0" smtClean="0">
                <a:latin typeface="+mn-lt"/>
                <a:ea typeface="+mn-ea"/>
              </a:rPr>
              <a:t>处理器</a:t>
            </a:r>
            <a:r>
              <a:rPr lang="en-US" altLang="zh-CN" dirty="0" smtClean="0">
                <a:latin typeface="+mn-lt"/>
                <a:ea typeface="+mn-ea"/>
              </a:rPr>
              <a:t> vs </a:t>
            </a:r>
            <a:r>
              <a:rPr lang="zh-CN" altLang="en-US" dirty="0" smtClean="0">
                <a:solidFill>
                  <a:srgbClr val="CC0099"/>
                </a:solidFill>
                <a:latin typeface="+mn-lt"/>
                <a:ea typeface="+mn-ea"/>
              </a:rPr>
              <a:t>第七代</a:t>
            </a:r>
            <a:r>
              <a:rPr lang="zh-CN" altLang="en-US" dirty="0" smtClean="0">
                <a:latin typeface="+mn-lt"/>
                <a:ea typeface="+mn-ea"/>
              </a:rPr>
              <a:t>移动</a:t>
            </a:r>
            <a:r>
              <a:rPr lang="en-US" altLang="zh-CN" dirty="0" smtClean="0">
                <a:solidFill>
                  <a:srgbClr val="CC0099"/>
                </a:solidFill>
                <a:latin typeface="+mn-lt"/>
                <a:ea typeface="+mn-ea"/>
              </a:rPr>
              <a:t>i7</a:t>
            </a:r>
            <a:r>
              <a:rPr lang="zh-CN" altLang="en-US" dirty="0" smtClean="0">
                <a:latin typeface="+mn-lt"/>
                <a:ea typeface="+mn-ea"/>
              </a:rPr>
              <a:t>处理器（</a:t>
            </a:r>
            <a:r>
              <a:rPr lang="en-US" altLang="zh-CN" dirty="0" smtClean="0">
                <a:latin typeface="+mn-lt"/>
                <a:ea typeface="+mn-ea"/>
              </a:rPr>
              <a:t>2/4</a:t>
            </a:r>
            <a:r>
              <a:rPr lang="zh-CN" altLang="en-US" dirty="0" smtClean="0">
                <a:latin typeface="+mn-lt"/>
                <a:ea typeface="+mn-ea"/>
              </a:rPr>
              <a:t>）</a:t>
            </a:r>
            <a:endParaRPr lang="zh-CN" altLang="en-US" dirty="0">
              <a:latin typeface="+mn-lt"/>
              <a:ea typeface="+mn-ea"/>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42</a:t>
            </a:fld>
            <a:endParaRPr lang="en-US" altLang="zh-CN"/>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8221" y="683987"/>
            <a:ext cx="8802394" cy="5401748"/>
          </a:xfrm>
          <a:prstGeom prst="rect">
            <a:avLst/>
          </a:prstGeom>
        </p:spPr>
      </p:pic>
      <p:sp>
        <p:nvSpPr>
          <p:cNvPr id="9" name="圆角矩形 8"/>
          <p:cNvSpPr/>
          <p:nvPr/>
        </p:nvSpPr>
        <p:spPr bwMode="auto">
          <a:xfrm>
            <a:off x="3419870" y="4584301"/>
            <a:ext cx="3528393" cy="379740"/>
          </a:xfrm>
          <a:prstGeom prst="roundRect">
            <a:avLst>
              <a:gd name="adj" fmla="val 50000"/>
            </a:avLst>
          </a:prstGeom>
          <a:noFill/>
          <a:ln w="28575"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圆角矩形 9"/>
          <p:cNvSpPr/>
          <p:nvPr/>
        </p:nvSpPr>
        <p:spPr bwMode="auto">
          <a:xfrm>
            <a:off x="3377283" y="3570514"/>
            <a:ext cx="3931021" cy="408424"/>
          </a:xfrm>
          <a:prstGeom prst="roundRect">
            <a:avLst>
              <a:gd name="adj" fmla="val 47928"/>
            </a:avLst>
          </a:prstGeom>
          <a:noFill/>
          <a:ln w="28575" cap="flat" cmpd="sng" algn="ctr">
            <a:solidFill>
              <a:srgbClr val="33CC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圆角矩形 12"/>
          <p:cNvSpPr/>
          <p:nvPr/>
        </p:nvSpPr>
        <p:spPr bwMode="auto">
          <a:xfrm>
            <a:off x="3426889" y="2585411"/>
            <a:ext cx="3377360" cy="855938"/>
          </a:xfrm>
          <a:prstGeom prst="roundRect">
            <a:avLst>
              <a:gd name="adj" fmla="val 21512"/>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946581315"/>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66"/>
                </a:solidFill>
                <a:latin typeface="+mn-lt"/>
                <a:ea typeface="+mn-ea"/>
              </a:rPr>
              <a:t>第八</a:t>
            </a:r>
            <a:r>
              <a:rPr lang="zh-CN" altLang="en-US" dirty="0" smtClean="0">
                <a:solidFill>
                  <a:srgbClr val="FF0066"/>
                </a:solidFill>
                <a:latin typeface="+mn-lt"/>
                <a:ea typeface="+mn-ea"/>
              </a:rPr>
              <a:t>代</a:t>
            </a:r>
            <a:r>
              <a:rPr lang="zh-CN" altLang="en-US" dirty="0" smtClean="0">
                <a:latin typeface="+mn-lt"/>
                <a:ea typeface="+mn-ea"/>
              </a:rPr>
              <a:t>移动</a:t>
            </a:r>
            <a:r>
              <a:rPr lang="en-US" altLang="zh-CN" dirty="0" smtClean="0">
                <a:solidFill>
                  <a:srgbClr val="FF0000"/>
                </a:solidFill>
                <a:latin typeface="+mn-lt"/>
                <a:ea typeface="+mn-ea"/>
              </a:rPr>
              <a:t>i7</a:t>
            </a:r>
            <a:r>
              <a:rPr lang="zh-CN" altLang="en-US" dirty="0" smtClean="0">
                <a:latin typeface="+mn-lt"/>
                <a:ea typeface="+mn-ea"/>
              </a:rPr>
              <a:t>处理器</a:t>
            </a:r>
            <a:r>
              <a:rPr lang="en-US" altLang="zh-CN" dirty="0" smtClean="0">
                <a:latin typeface="+mn-lt"/>
                <a:ea typeface="+mn-ea"/>
              </a:rPr>
              <a:t> vs </a:t>
            </a:r>
            <a:r>
              <a:rPr lang="zh-CN" altLang="en-US" dirty="0" smtClean="0">
                <a:solidFill>
                  <a:srgbClr val="CC0099"/>
                </a:solidFill>
                <a:latin typeface="+mn-lt"/>
                <a:ea typeface="+mn-ea"/>
              </a:rPr>
              <a:t>第七代</a:t>
            </a:r>
            <a:r>
              <a:rPr lang="zh-CN" altLang="en-US" dirty="0" smtClean="0">
                <a:latin typeface="+mn-lt"/>
                <a:ea typeface="+mn-ea"/>
              </a:rPr>
              <a:t>移动</a:t>
            </a:r>
            <a:r>
              <a:rPr lang="en-US" altLang="zh-CN" dirty="0" smtClean="0">
                <a:solidFill>
                  <a:srgbClr val="CC0099"/>
                </a:solidFill>
                <a:latin typeface="+mn-lt"/>
                <a:ea typeface="+mn-ea"/>
              </a:rPr>
              <a:t>i7</a:t>
            </a:r>
            <a:r>
              <a:rPr lang="zh-CN" altLang="en-US" dirty="0" smtClean="0">
                <a:latin typeface="+mn-lt"/>
                <a:ea typeface="+mn-ea"/>
              </a:rPr>
              <a:t>处理器（</a:t>
            </a:r>
            <a:r>
              <a:rPr lang="en-US" altLang="zh-CN" dirty="0" smtClean="0">
                <a:latin typeface="+mn-lt"/>
                <a:ea typeface="+mn-ea"/>
              </a:rPr>
              <a:t>3/4</a:t>
            </a:r>
            <a:r>
              <a:rPr lang="zh-CN" altLang="en-US" dirty="0" smtClean="0">
                <a:latin typeface="+mn-lt"/>
                <a:ea typeface="+mn-ea"/>
              </a:rPr>
              <a:t>）</a:t>
            </a:r>
            <a:endParaRPr lang="zh-CN" altLang="en-US" dirty="0">
              <a:latin typeface="+mn-lt"/>
              <a:ea typeface="+mn-ea"/>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43</a:t>
            </a:fld>
            <a:endParaRPr lang="en-US" altLang="zh-CN"/>
          </a:p>
        </p:txBody>
      </p:sp>
      <p:pic>
        <p:nvPicPr>
          <p:cNvPr id="6" name="图片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5273"/>
          <a:stretch/>
        </p:blipFill>
        <p:spPr>
          <a:xfrm>
            <a:off x="242811" y="685800"/>
            <a:ext cx="8577661" cy="4759423"/>
          </a:xfrm>
          <a:prstGeom prst="rect">
            <a:avLst/>
          </a:prstGeom>
        </p:spPr>
      </p:pic>
    </p:spTree>
    <p:extLst>
      <p:ext uri="{BB962C8B-B14F-4D97-AF65-F5344CB8AC3E}">
        <p14:creationId xmlns:p14="http://schemas.microsoft.com/office/powerpoint/2010/main" val="360036934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6077"/>
          <a:stretch/>
        </p:blipFill>
        <p:spPr>
          <a:xfrm>
            <a:off x="240476" y="696065"/>
            <a:ext cx="8507988" cy="5982004"/>
          </a:xfrm>
          <a:prstGeom prst="rect">
            <a:avLst/>
          </a:prstGeom>
        </p:spPr>
      </p:pic>
      <p:sp>
        <p:nvSpPr>
          <p:cNvPr id="2" name="标题 1"/>
          <p:cNvSpPr>
            <a:spLocks noGrp="1"/>
          </p:cNvSpPr>
          <p:nvPr>
            <p:ph type="title"/>
          </p:nvPr>
        </p:nvSpPr>
        <p:spPr/>
        <p:txBody>
          <a:bodyPr/>
          <a:lstStyle/>
          <a:p>
            <a:r>
              <a:rPr lang="zh-CN" altLang="en-US" dirty="0">
                <a:solidFill>
                  <a:srgbClr val="FF0066"/>
                </a:solidFill>
                <a:latin typeface="+mn-lt"/>
                <a:ea typeface="+mn-ea"/>
              </a:rPr>
              <a:t>第八</a:t>
            </a:r>
            <a:r>
              <a:rPr lang="zh-CN" altLang="en-US" dirty="0" smtClean="0">
                <a:solidFill>
                  <a:srgbClr val="FF0066"/>
                </a:solidFill>
                <a:latin typeface="+mn-lt"/>
                <a:ea typeface="+mn-ea"/>
              </a:rPr>
              <a:t>代</a:t>
            </a:r>
            <a:r>
              <a:rPr lang="zh-CN" altLang="en-US" dirty="0" smtClean="0">
                <a:latin typeface="+mn-lt"/>
                <a:ea typeface="+mn-ea"/>
              </a:rPr>
              <a:t>移动</a:t>
            </a:r>
            <a:r>
              <a:rPr lang="en-US" altLang="zh-CN" dirty="0" smtClean="0">
                <a:solidFill>
                  <a:srgbClr val="FF0000"/>
                </a:solidFill>
                <a:latin typeface="+mn-lt"/>
                <a:ea typeface="+mn-ea"/>
              </a:rPr>
              <a:t>i7</a:t>
            </a:r>
            <a:r>
              <a:rPr lang="zh-CN" altLang="en-US" dirty="0" smtClean="0">
                <a:latin typeface="+mn-lt"/>
                <a:ea typeface="+mn-ea"/>
              </a:rPr>
              <a:t>处理器</a:t>
            </a:r>
            <a:r>
              <a:rPr lang="en-US" altLang="zh-CN" dirty="0" smtClean="0">
                <a:latin typeface="+mn-lt"/>
                <a:ea typeface="+mn-ea"/>
              </a:rPr>
              <a:t> vs </a:t>
            </a:r>
            <a:r>
              <a:rPr lang="zh-CN" altLang="en-US" dirty="0" smtClean="0">
                <a:solidFill>
                  <a:srgbClr val="CC0099"/>
                </a:solidFill>
                <a:latin typeface="+mn-lt"/>
                <a:ea typeface="+mn-ea"/>
              </a:rPr>
              <a:t>第七代</a:t>
            </a:r>
            <a:r>
              <a:rPr lang="zh-CN" altLang="en-US" dirty="0" smtClean="0">
                <a:latin typeface="+mn-lt"/>
                <a:ea typeface="+mn-ea"/>
              </a:rPr>
              <a:t>移动</a:t>
            </a:r>
            <a:r>
              <a:rPr lang="en-US" altLang="zh-CN" dirty="0" smtClean="0">
                <a:solidFill>
                  <a:srgbClr val="CC0099"/>
                </a:solidFill>
                <a:latin typeface="+mn-lt"/>
                <a:ea typeface="+mn-ea"/>
              </a:rPr>
              <a:t>i7</a:t>
            </a:r>
            <a:r>
              <a:rPr lang="zh-CN" altLang="en-US" dirty="0" smtClean="0">
                <a:latin typeface="+mn-lt"/>
                <a:ea typeface="+mn-ea"/>
              </a:rPr>
              <a:t>处理器（</a:t>
            </a:r>
            <a:r>
              <a:rPr lang="en-US" altLang="zh-CN" dirty="0" smtClean="0">
                <a:latin typeface="+mn-lt"/>
                <a:ea typeface="+mn-ea"/>
              </a:rPr>
              <a:t>4/4</a:t>
            </a:r>
            <a:r>
              <a:rPr lang="zh-CN" altLang="en-US" dirty="0" smtClean="0">
                <a:latin typeface="+mn-lt"/>
                <a:ea typeface="+mn-ea"/>
              </a:rPr>
              <a:t>）</a:t>
            </a:r>
            <a:endParaRPr lang="zh-CN" altLang="en-US" dirty="0">
              <a:latin typeface="+mn-lt"/>
              <a:ea typeface="+mn-ea"/>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44</a:t>
            </a:fld>
            <a:endParaRPr lang="en-US" altLang="zh-CN"/>
          </a:p>
        </p:txBody>
      </p:sp>
    </p:spTree>
    <p:extLst>
      <p:ext uri="{BB962C8B-B14F-4D97-AF65-F5344CB8AC3E}">
        <p14:creationId xmlns:p14="http://schemas.microsoft.com/office/powerpoint/2010/main" val="3516862115"/>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smtClean="0">
                <a:latin typeface="+mn-lt"/>
                <a:ea typeface="黑体" pitchFamily="2" charset="-122"/>
              </a:rPr>
              <a:t>Compare </a:t>
            </a:r>
            <a:r>
              <a:rPr lang="en-US" altLang="zh-CN" sz="2400" i="1" dirty="0">
                <a:solidFill>
                  <a:srgbClr val="00007D"/>
                </a:solidFill>
                <a:latin typeface="Times New Roman"/>
                <a:ea typeface="黑体" pitchFamily="2" charset="-122"/>
              </a:rPr>
              <a:t>Intel </a:t>
            </a:r>
            <a:r>
              <a:rPr lang="en-US" altLang="zh-CN" sz="2400" i="1" dirty="0" smtClean="0">
                <a:latin typeface="+mn-lt"/>
                <a:ea typeface="黑体" pitchFamily="2" charset="-122"/>
              </a:rPr>
              <a:t>8th Generation Desktop Processors  </a:t>
            </a:r>
            <a:r>
              <a:rPr lang="en-US" altLang="zh-CN" sz="2400" dirty="0" smtClean="0">
                <a:latin typeface="+mn-lt"/>
                <a:ea typeface="黑体" pitchFamily="2" charset="-122"/>
              </a:rPr>
              <a:t>(1/3)</a:t>
            </a:r>
            <a:endParaRPr lang="zh-CN" altLang="en-US" sz="2400"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45</a:t>
            </a:fld>
            <a:endParaRPr lang="en-US" altLang="zh-CN"/>
          </a:p>
        </p:txBody>
      </p:sp>
      <p:pic>
        <p:nvPicPr>
          <p:cNvPr id="3" name="图片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00" y="577937"/>
            <a:ext cx="9139100" cy="780249"/>
          </a:xfrm>
          <a:prstGeom prst="rect">
            <a:avLst/>
          </a:prstGeom>
        </p:spPr>
      </p:pic>
      <p:pic>
        <p:nvPicPr>
          <p:cNvPr id="9" name="图片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927"/>
          <a:stretch/>
        </p:blipFill>
        <p:spPr>
          <a:xfrm>
            <a:off x="0" y="1358185"/>
            <a:ext cx="9144000" cy="5488023"/>
          </a:xfrm>
          <a:prstGeom prst="rect">
            <a:avLst/>
          </a:prstGeom>
        </p:spPr>
      </p:pic>
      <p:sp>
        <p:nvSpPr>
          <p:cNvPr id="5" name="动作按钮: 上一张 4">
            <a:hlinkClick r:id="rId6" action="ppaction://hlinksldjump" highlightClick="1"/>
          </p:cNvPr>
          <p:cNvSpPr/>
          <p:nvPr/>
        </p:nvSpPr>
        <p:spPr bwMode="auto">
          <a:xfrm>
            <a:off x="8604448" y="101377"/>
            <a:ext cx="408804" cy="402791"/>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动作按钮: 信息 5">
            <a:hlinkClick r:id="rId7" action="ppaction://hlinksldjump" highlightClick="1"/>
          </p:cNvPr>
          <p:cNvSpPr/>
          <p:nvPr/>
        </p:nvSpPr>
        <p:spPr bwMode="auto">
          <a:xfrm>
            <a:off x="8604448" y="5013176"/>
            <a:ext cx="288032" cy="288032"/>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224255154"/>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smtClean="0">
                <a:latin typeface="+mn-lt"/>
                <a:ea typeface="黑体" pitchFamily="2" charset="-122"/>
              </a:rPr>
              <a:t>Compare </a:t>
            </a:r>
            <a:r>
              <a:rPr lang="en-US" altLang="zh-CN" sz="2400" i="1" dirty="0">
                <a:solidFill>
                  <a:srgbClr val="00007D"/>
                </a:solidFill>
                <a:latin typeface="Times New Roman"/>
                <a:ea typeface="黑体" pitchFamily="2" charset="-122"/>
              </a:rPr>
              <a:t>Intel </a:t>
            </a:r>
            <a:r>
              <a:rPr lang="en-US" altLang="zh-CN" sz="2400" i="1" dirty="0" smtClean="0">
                <a:latin typeface="+mn-lt"/>
                <a:ea typeface="黑体" pitchFamily="2" charset="-122"/>
              </a:rPr>
              <a:t>8th Generation Desktop Processors  </a:t>
            </a:r>
            <a:r>
              <a:rPr lang="en-US" altLang="zh-CN" sz="2400" dirty="0" smtClean="0">
                <a:latin typeface="+mn-lt"/>
                <a:ea typeface="黑体" pitchFamily="2" charset="-122"/>
              </a:rPr>
              <a:t>(2/3)</a:t>
            </a:r>
            <a:endParaRPr lang="zh-CN" altLang="en-US" sz="2400"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46</a:t>
            </a:fld>
            <a:endParaRPr lang="en-US" altLang="zh-CN"/>
          </a:p>
        </p:txBody>
      </p:sp>
      <p:pic>
        <p:nvPicPr>
          <p:cNvPr id="19" name="图片 18"/>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00" y="577937"/>
            <a:ext cx="9139100" cy="780249"/>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900" y="1367798"/>
            <a:ext cx="9139100" cy="5122510"/>
          </a:xfrm>
          <a:prstGeom prst="rect">
            <a:avLst/>
          </a:prstGeom>
        </p:spPr>
      </p:pic>
      <p:sp>
        <p:nvSpPr>
          <p:cNvPr id="7" name="动作按钮: 上一张 6">
            <a:hlinkClick r:id="rId6" action="ppaction://hlinksldjump" highlightClick="1"/>
          </p:cNvPr>
          <p:cNvSpPr/>
          <p:nvPr/>
        </p:nvSpPr>
        <p:spPr bwMode="auto">
          <a:xfrm>
            <a:off x="8604448" y="101377"/>
            <a:ext cx="408804" cy="402791"/>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864986535"/>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smtClean="0">
                <a:latin typeface="+mn-lt"/>
                <a:ea typeface="黑体" pitchFamily="2" charset="-122"/>
              </a:rPr>
              <a:t>Compare </a:t>
            </a:r>
            <a:r>
              <a:rPr lang="en-US" altLang="zh-CN" sz="2400" i="1" dirty="0">
                <a:solidFill>
                  <a:srgbClr val="00007D"/>
                </a:solidFill>
                <a:latin typeface="Times New Roman"/>
                <a:ea typeface="黑体" pitchFamily="2" charset="-122"/>
              </a:rPr>
              <a:t>Intel </a:t>
            </a:r>
            <a:r>
              <a:rPr lang="en-US" altLang="zh-CN" sz="2400" i="1" dirty="0" smtClean="0">
                <a:latin typeface="+mn-lt"/>
                <a:ea typeface="黑体" pitchFamily="2" charset="-122"/>
              </a:rPr>
              <a:t>8th Generation Desktop Processors  </a:t>
            </a:r>
            <a:r>
              <a:rPr lang="en-US" altLang="zh-CN" sz="2400" dirty="0" smtClean="0">
                <a:latin typeface="+mn-lt"/>
                <a:ea typeface="黑体" pitchFamily="2" charset="-122"/>
              </a:rPr>
              <a:t>(3/3)</a:t>
            </a:r>
            <a:endParaRPr lang="zh-CN" altLang="en-US" sz="2400"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47</a:t>
            </a:fld>
            <a:endParaRPr lang="en-US" altLang="zh-CN"/>
          </a:p>
        </p:txBody>
      </p:sp>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4615"/>
          <a:stretch/>
        </p:blipFill>
        <p:spPr>
          <a:xfrm>
            <a:off x="0" y="1341671"/>
            <a:ext cx="9144000" cy="5445578"/>
          </a:xfrm>
          <a:prstGeom prst="rect">
            <a:avLst/>
          </a:prstGeom>
        </p:spPr>
      </p:pic>
      <p:pic>
        <p:nvPicPr>
          <p:cNvPr id="8" name="图片 7"/>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900" y="577937"/>
            <a:ext cx="9139100" cy="780249"/>
          </a:xfrm>
          <a:prstGeom prst="rect">
            <a:avLst/>
          </a:prstGeom>
        </p:spPr>
      </p:pic>
      <p:sp>
        <p:nvSpPr>
          <p:cNvPr id="7" name="动作按钮: 上一张 6">
            <a:hlinkClick r:id="rId6" action="ppaction://hlinksldjump" highlightClick="1"/>
          </p:cNvPr>
          <p:cNvSpPr/>
          <p:nvPr/>
        </p:nvSpPr>
        <p:spPr bwMode="auto">
          <a:xfrm>
            <a:off x="8604448" y="101377"/>
            <a:ext cx="408804" cy="402791"/>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677364562"/>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a:solidFill>
                  <a:srgbClr val="00007D"/>
                </a:solidFill>
                <a:latin typeface="Times New Roman"/>
                <a:ea typeface="黑体" pitchFamily="2" charset="-122"/>
              </a:rPr>
              <a:t>Compare Intel </a:t>
            </a:r>
            <a:r>
              <a:rPr lang="en-US" altLang="zh-CN" sz="2400" i="1" dirty="0">
                <a:solidFill>
                  <a:srgbClr val="FF0000"/>
                </a:solidFill>
                <a:latin typeface="Times New Roman"/>
                <a:ea typeface="黑体" pitchFamily="2" charset="-122"/>
              </a:rPr>
              <a:t>I3</a:t>
            </a:r>
            <a:r>
              <a:rPr lang="en-US" altLang="zh-CN" sz="2400" i="1" dirty="0">
                <a:solidFill>
                  <a:srgbClr val="00007D"/>
                </a:solidFill>
                <a:latin typeface="Times New Roman"/>
                <a:ea typeface="黑体" pitchFamily="2" charset="-122"/>
              </a:rPr>
              <a:t> , </a:t>
            </a:r>
            <a:r>
              <a:rPr lang="en-US" altLang="zh-CN" sz="2400" i="1" dirty="0">
                <a:solidFill>
                  <a:srgbClr val="CC0099"/>
                </a:solidFill>
                <a:latin typeface="Times New Roman"/>
                <a:ea typeface="黑体" pitchFamily="2" charset="-122"/>
              </a:rPr>
              <a:t>Pentium</a:t>
            </a:r>
            <a:r>
              <a:rPr lang="en-US" altLang="zh-CN" sz="2400" i="1" dirty="0">
                <a:solidFill>
                  <a:srgbClr val="00007D"/>
                </a:solidFill>
                <a:latin typeface="Times New Roman"/>
                <a:ea typeface="黑体" pitchFamily="2" charset="-122"/>
              </a:rPr>
              <a:t> and </a:t>
            </a:r>
            <a:r>
              <a:rPr lang="en-US" altLang="zh-CN" sz="2400" i="1" dirty="0">
                <a:solidFill>
                  <a:srgbClr val="009900"/>
                </a:solidFill>
                <a:latin typeface="Times New Roman"/>
                <a:ea typeface="黑体" pitchFamily="2" charset="-122"/>
              </a:rPr>
              <a:t>Celeron</a:t>
            </a:r>
            <a:r>
              <a:rPr lang="en-US" altLang="zh-CN" sz="2400" i="1" dirty="0">
                <a:solidFill>
                  <a:srgbClr val="00007D"/>
                </a:solidFill>
                <a:latin typeface="Times New Roman"/>
                <a:ea typeface="黑体" pitchFamily="2" charset="-122"/>
              </a:rPr>
              <a:t>  </a:t>
            </a:r>
            <a:r>
              <a:rPr lang="en-US" altLang="zh-CN" sz="2400" dirty="0" smtClean="0">
                <a:solidFill>
                  <a:srgbClr val="00007D"/>
                </a:solidFill>
                <a:latin typeface="Times New Roman"/>
                <a:ea typeface="黑体" pitchFamily="2" charset="-122"/>
              </a:rPr>
              <a:t>(1/2</a:t>
            </a:r>
            <a:r>
              <a:rPr lang="en-US" altLang="zh-CN" sz="2400" dirty="0">
                <a:solidFill>
                  <a:srgbClr val="00007D"/>
                </a:solidFill>
                <a:latin typeface="Times New Roman"/>
                <a:ea typeface="黑体" pitchFamily="2" charset="-122"/>
              </a:rPr>
              <a:t>)</a:t>
            </a:r>
            <a:endParaRPr lang="zh-CN" altLang="en-US" sz="2400"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48</a:t>
            </a:fld>
            <a:endParaRPr lang="en-US" altLang="zh-CN"/>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568326"/>
            <a:ext cx="9144000" cy="891118"/>
          </a:xfrm>
          <a:prstGeom prst="rect">
            <a:avLst/>
          </a:prstGeom>
        </p:spPr>
      </p:pic>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0" y="1433316"/>
            <a:ext cx="9144000" cy="5322627"/>
          </a:xfrm>
          <a:prstGeom prst="rect">
            <a:avLst/>
          </a:prstGeom>
        </p:spPr>
      </p:pic>
    </p:spTree>
    <p:extLst>
      <p:ext uri="{BB962C8B-B14F-4D97-AF65-F5344CB8AC3E}">
        <p14:creationId xmlns:p14="http://schemas.microsoft.com/office/powerpoint/2010/main" val="3688483775"/>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a:solidFill>
                  <a:srgbClr val="00007D"/>
                </a:solidFill>
                <a:latin typeface="Times New Roman"/>
                <a:ea typeface="黑体" pitchFamily="2" charset="-122"/>
              </a:rPr>
              <a:t>Compare Intel </a:t>
            </a:r>
            <a:r>
              <a:rPr lang="en-US" altLang="zh-CN" sz="2400" i="1" dirty="0">
                <a:solidFill>
                  <a:srgbClr val="FF0000"/>
                </a:solidFill>
                <a:latin typeface="Times New Roman"/>
                <a:ea typeface="黑体" pitchFamily="2" charset="-122"/>
              </a:rPr>
              <a:t>I3</a:t>
            </a:r>
            <a:r>
              <a:rPr lang="en-US" altLang="zh-CN" sz="2400" i="1" dirty="0">
                <a:solidFill>
                  <a:srgbClr val="00007D"/>
                </a:solidFill>
                <a:latin typeface="Times New Roman"/>
                <a:ea typeface="黑体" pitchFamily="2" charset="-122"/>
              </a:rPr>
              <a:t> , </a:t>
            </a:r>
            <a:r>
              <a:rPr lang="en-US" altLang="zh-CN" sz="2400" i="1" dirty="0">
                <a:solidFill>
                  <a:srgbClr val="CC0099"/>
                </a:solidFill>
                <a:latin typeface="Times New Roman"/>
                <a:ea typeface="黑体" pitchFamily="2" charset="-122"/>
              </a:rPr>
              <a:t>Pentium</a:t>
            </a:r>
            <a:r>
              <a:rPr lang="en-US" altLang="zh-CN" sz="2400" i="1" dirty="0">
                <a:solidFill>
                  <a:srgbClr val="00007D"/>
                </a:solidFill>
                <a:latin typeface="Times New Roman"/>
                <a:ea typeface="黑体" pitchFamily="2" charset="-122"/>
              </a:rPr>
              <a:t> and </a:t>
            </a:r>
            <a:r>
              <a:rPr lang="en-US" altLang="zh-CN" sz="2400" i="1" dirty="0">
                <a:solidFill>
                  <a:srgbClr val="009900"/>
                </a:solidFill>
                <a:latin typeface="Times New Roman"/>
                <a:ea typeface="黑体" pitchFamily="2" charset="-122"/>
              </a:rPr>
              <a:t>Celeron</a:t>
            </a:r>
            <a:r>
              <a:rPr lang="en-US" altLang="zh-CN" sz="2400" i="1" dirty="0">
                <a:solidFill>
                  <a:srgbClr val="00007D"/>
                </a:solidFill>
                <a:latin typeface="Times New Roman"/>
                <a:ea typeface="黑体" pitchFamily="2" charset="-122"/>
              </a:rPr>
              <a:t>  </a:t>
            </a:r>
            <a:r>
              <a:rPr lang="en-US" altLang="zh-CN" sz="2400" dirty="0" smtClean="0">
                <a:solidFill>
                  <a:srgbClr val="00007D"/>
                </a:solidFill>
                <a:latin typeface="Times New Roman"/>
                <a:ea typeface="黑体" pitchFamily="2" charset="-122"/>
              </a:rPr>
              <a:t>(2/2</a:t>
            </a:r>
            <a:r>
              <a:rPr lang="en-US" altLang="zh-CN" sz="2400" dirty="0">
                <a:solidFill>
                  <a:srgbClr val="00007D"/>
                </a:solidFill>
                <a:latin typeface="Times New Roman"/>
                <a:ea typeface="黑体" pitchFamily="2" charset="-122"/>
              </a:rPr>
              <a:t>)</a:t>
            </a:r>
            <a:endParaRPr lang="zh-CN" altLang="en-US" sz="2400"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49</a:t>
            </a:fld>
            <a:endParaRPr lang="en-US" altLang="zh-CN"/>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568326"/>
            <a:ext cx="9144000" cy="891118"/>
          </a:xfrm>
          <a:prstGeom prst="rect">
            <a:avLst/>
          </a:prstGeom>
        </p:spPr>
      </p:pic>
      <p:pic>
        <p:nvPicPr>
          <p:cNvPr id="5" name="图片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0" y="1422506"/>
            <a:ext cx="9144000" cy="5266430"/>
          </a:xfrm>
          <a:prstGeom prst="rect">
            <a:avLst/>
          </a:prstGeom>
        </p:spPr>
      </p:pic>
    </p:spTree>
    <p:extLst>
      <p:ext uri="{BB962C8B-B14F-4D97-AF65-F5344CB8AC3E}">
        <p14:creationId xmlns:p14="http://schemas.microsoft.com/office/powerpoint/2010/main" val="6957893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clrChange>
              <a:clrFrom>
                <a:srgbClr val="FEFFFF"/>
              </a:clrFrom>
              <a:clrTo>
                <a:srgbClr val="FEFFFF">
                  <a:alpha val="0"/>
                </a:srgbClr>
              </a:clrTo>
            </a:clrChange>
          </a:blip>
          <a:stretch>
            <a:fillRect/>
          </a:stretch>
        </p:blipFill>
        <p:spPr>
          <a:xfrm>
            <a:off x="35496" y="467748"/>
            <a:ext cx="7619048" cy="5409524"/>
          </a:xfrm>
          <a:prstGeom prst="rect">
            <a:avLst/>
          </a:prstGeom>
        </p:spPr>
      </p:pic>
      <p:sp>
        <p:nvSpPr>
          <p:cNvPr id="2" name="标题 1"/>
          <p:cNvSpPr>
            <a:spLocks noGrp="1"/>
          </p:cNvSpPr>
          <p:nvPr>
            <p:ph type="title"/>
          </p:nvPr>
        </p:nvSpPr>
        <p:spPr/>
        <p:txBody>
          <a:bodyPr/>
          <a:lstStyle/>
          <a:p>
            <a:r>
              <a:rPr lang="zh-CN" altLang="en-US" dirty="0" smtClean="0"/>
              <a:t>办公</a:t>
            </a:r>
            <a:r>
              <a:rPr lang="zh-CN" altLang="en-US" dirty="0"/>
              <a:t>场所</a:t>
            </a:r>
            <a:r>
              <a:rPr lang="en-US" altLang="zh-CN" dirty="0"/>
              <a:t>PC</a:t>
            </a:r>
            <a:r>
              <a:rPr lang="zh-CN" altLang="en-US" dirty="0"/>
              <a:t>的使用率</a:t>
            </a: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5</a:t>
            </a:fld>
            <a:endParaRPr lang="en-US" altLang="zh-CN"/>
          </a:p>
        </p:txBody>
      </p:sp>
      <p:sp>
        <p:nvSpPr>
          <p:cNvPr id="8" name="内容占位符 7"/>
          <p:cNvSpPr>
            <a:spLocks noGrp="1"/>
          </p:cNvSpPr>
          <p:nvPr>
            <p:ph idx="1"/>
          </p:nvPr>
        </p:nvSpPr>
        <p:spPr>
          <a:xfrm>
            <a:off x="251520" y="5373215"/>
            <a:ext cx="8568630" cy="1224137"/>
          </a:xfrm>
        </p:spPr>
        <p:txBody>
          <a:bodyPr/>
          <a:lstStyle/>
          <a:p>
            <a:pPr marL="0" indent="0">
              <a:buNone/>
            </a:pPr>
            <a:r>
              <a:rPr lang="zh-CN" altLang="en-US" sz="2400" dirty="0">
                <a:solidFill>
                  <a:srgbClr val="0000FF"/>
                </a:solidFill>
              </a:rPr>
              <a:t>市场分析</a:t>
            </a:r>
            <a:r>
              <a:rPr lang="zh-CN" altLang="en-US" sz="2400" dirty="0" smtClean="0">
                <a:solidFill>
                  <a:srgbClr val="0000FF"/>
                </a:solidFill>
              </a:rPr>
              <a:t>机构 </a:t>
            </a:r>
            <a:r>
              <a:rPr lang="en-US" altLang="zh-CN" sz="2400" dirty="0" err="1" smtClean="0">
                <a:solidFill>
                  <a:srgbClr val="0000FF"/>
                </a:solidFill>
              </a:rPr>
              <a:t>SpiceWorks</a:t>
            </a:r>
            <a:r>
              <a:rPr lang="en-US" altLang="zh-CN" sz="2400" dirty="0" smtClean="0">
                <a:solidFill>
                  <a:srgbClr val="0000FF"/>
                </a:solidFill>
              </a:rPr>
              <a:t/>
            </a:r>
            <a:br>
              <a:rPr lang="en-US" altLang="zh-CN" sz="2400" dirty="0" smtClean="0">
                <a:solidFill>
                  <a:srgbClr val="0000FF"/>
                </a:solidFill>
              </a:rPr>
            </a:br>
            <a:r>
              <a:rPr lang="zh-CN" altLang="en-US" sz="2400" dirty="0" smtClean="0">
                <a:solidFill>
                  <a:srgbClr val="0000FF"/>
                </a:solidFill>
              </a:rPr>
              <a:t>对</a:t>
            </a:r>
            <a:r>
              <a:rPr lang="zh-CN" altLang="en-US" sz="2400" dirty="0">
                <a:solidFill>
                  <a:srgbClr val="0000FF"/>
                </a:solidFill>
              </a:rPr>
              <a:t>美国</a:t>
            </a:r>
            <a:r>
              <a:rPr lang="zh-CN" altLang="en-US" sz="2400" dirty="0" smtClean="0">
                <a:solidFill>
                  <a:srgbClr val="0000FF"/>
                </a:solidFill>
              </a:rPr>
              <a:t>、加拿大</a:t>
            </a:r>
            <a:r>
              <a:rPr lang="zh-CN" altLang="en-US" sz="2400" dirty="0">
                <a:solidFill>
                  <a:srgbClr val="0000FF"/>
                </a:solidFill>
              </a:rPr>
              <a:t>和英国地区将近</a:t>
            </a:r>
            <a:r>
              <a:rPr lang="en-US" altLang="zh-CN" sz="2400" dirty="0">
                <a:solidFill>
                  <a:srgbClr val="0000FF"/>
                </a:solidFill>
              </a:rPr>
              <a:t>1000</a:t>
            </a:r>
            <a:r>
              <a:rPr lang="zh-CN" altLang="en-US" sz="2400" dirty="0">
                <a:solidFill>
                  <a:srgbClr val="0000FF"/>
                </a:solidFill>
              </a:rPr>
              <a:t>名</a:t>
            </a:r>
            <a:r>
              <a:rPr lang="en-US" altLang="zh-CN" sz="2400" dirty="0">
                <a:solidFill>
                  <a:srgbClr val="0000FF"/>
                </a:solidFill>
              </a:rPr>
              <a:t>IT</a:t>
            </a:r>
            <a:r>
              <a:rPr lang="zh-CN" altLang="en-US" sz="2400" dirty="0" smtClean="0">
                <a:solidFill>
                  <a:srgbClr val="0000FF"/>
                </a:solidFill>
              </a:rPr>
              <a:t>专家</a:t>
            </a:r>
            <a:r>
              <a:rPr lang="en-US" altLang="zh-CN" sz="2400" dirty="0" smtClean="0">
                <a:solidFill>
                  <a:srgbClr val="0000FF"/>
                </a:solidFill>
              </a:rPr>
              <a:t/>
            </a:r>
            <a:br>
              <a:rPr lang="en-US" altLang="zh-CN" sz="2400" dirty="0" smtClean="0">
                <a:solidFill>
                  <a:srgbClr val="0000FF"/>
                </a:solidFill>
              </a:rPr>
            </a:br>
            <a:r>
              <a:rPr lang="zh-CN" altLang="en-US" sz="2400" dirty="0" smtClean="0">
                <a:solidFill>
                  <a:srgbClr val="0000FF"/>
                </a:solidFill>
              </a:rPr>
              <a:t>进行</a:t>
            </a:r>
            <a:r>
              <a:rPr lang="zh-CN" altLang="en-US" sz="2400" dirty="0">
                <a:solidFill>
                  <a:srgbClr val="0000FF"/>
                </a:solidFill>
              </a:rPr>
              <a:t>了追踪调查，从而了解办公场所的</a:t>
            </a:r>
            <a:r>
              <a:rPr lang="en-US" altLang="zh-CN" sz="2400" dirty="0">
                <a:solidFill>
                  <a:srgbClr val="0000FF"/>
                </a:solidFill>
              </a:rPr>
              <a:t>PC</a:t>
            </a:r>
            <a:r>
              <a:rPr lang="zh-CN" altLang="en-US" sz="2400" dirty="0">
                <a:solidFill>
                  <a:srgbClr val="0000FF"/>
                </a:solidFill>
              </a:rPr>
              <a:t>选购和使用情况。</a:t>
            </a:r>
          </a:p>
        </p:txBody>
      </p:sp>
      <p:sp>
        <p:nvSpPr>
          <p:cNvPr id="10" name="矩形 9"/>
          <p:cNvSpPr/>
          <p:nvPr/>
        </p:nvSpPr>
        <p:spPr>
          <a:xfrm>
            <a:off x="7006472" y="1718394"/>
            <a:ext cx="1597976" cy="2708434"/>
          </a:xfrm>
          <a:prstGeom prst="rect">
            <a:avLst/>
          </a:prstGeom>
        </p:spPr>
        <p:txBody>
          <a:bodyPr wrap="square">
            <a:spAutoFit/>
          </a:bodyPr>
          <a:lstStyle/>
          <a:p>
            <a:pPr algn="l">
              <a:spcBef>
                <a:spcPts val="1100"/>
              </a:spcBef>
            </a:pPr>
            <a:r>
              <a:rPr lang="zh-CN" altLang="en-US" sz="2000" b="1" dirty="0">
                <a:latin typeface="+mn-lt"/>
              </a:rPr>
              <a:t>桌面</a:t>
            </a:r>
            <a:r>
              <a:rPr lang="en-US" altLang="zh-CN" sz="2000" b="1" dirty="0" smtClean="0">
                <a:latin typeface="+mn-lt"/>
              </a:rPr>
              <a:t>PC</a:t>
            </a:r>
          </a:p>
          <a:p>
            <a:pPr algn="l">
              <a:spcBef>
                <a:spcPts val="1100"/>
              </a:spcBef>
            </a:pPr>
            <a:r>
              <a:rPr lang="zh-CN" altLang="en-US" sz="2000" b="1" dirty="0" smtClean="0">
                <a:latin typeface="+mn-lt"/>
              </a:rPr>
              <a:t>笔记本</a:t>
            </a:r>
            <a:endParaRPr lang="en-US" altLang="zh-CN" sz="2000" b="1" dirty="0" smtClean="0">
              <a:latin typeface="+mn-lt"/>
            </a:endParaRPr>
          </a:p>
          <a:p>
            <a:pPr algn="l">
              <a:spcBef>
                <a:spcPts val="1100"/>
              </a:spcBef>
            </a:pPr>
            <a:r>
              <a:rPr lang="zh-CN" altLang="en-US" sz="2000" b="1" dirty="0" smtClean="0">
                <a:latin typeface="+mn-lt"/>
              </a:rPr>
              <a:t>瘦客户端</a:t>
            </a:r>
            <a:endParaRPr lang="en-US" altLang="zh-CN" sz="2000" b="1" dirty="0" smtClean="0">
              <a:latin typeface="+mn-lt"/>
            </a:endParaRPr>
          </a:p>
          <a:p>
            <a:pPr algn="l">
              <a:spcBef>
                <a:spcPts val="1100"/>
              </a:spcBef>
            </a:pPr>
            <a:r>
              <a:rPr lang="zh-CN" altLang="en-US" sz="2000" b="1" dirty="0" smtClean="0">
                <a:latin typeface="+mn-lt"/>
              </a:rPr>
              <a:t>平板</a:t>
            </a:r>
            <a:endParaRPr lang="en-US" altLang="zh-CN" sz="2000" b="1" dirty="0" smtClean="0">
              <a:latin typeface="+mn-lt"/>
            </a:endParaRPr>
          </a:p>
          <a:p>
            <a:pPr algn="l">
              <a:spcBef>
                <a:spcPts val="1100"/>
              </a:spcBef>
            </a:pPr>
            <a:r>
              <a:rPr lang="zh-CN" altLang="en-US" sz="2000" b="1" dirty="0" smtClean="0">
                <a:latin typeface="+mn-lt"/>
              </a:rPr>
              <a:t>智能手机</a:t>
            </a:r>
            <a:endParaRPr lang="en-US" altLang="zh-CN" sz="2000" b="1" dirty="0" smtClean="0">
              <a:latin typeface="+mn-lt"/>
            </a:endParaRPr>
          </a:p>
          <a:p>
            <a:pPr algn="l">
              <a:spcBef>
                <a:spcPts val="1100"/>
              </a:spcBef>
            </a:pPr>
            <a:r>
              <a:rPr lang="zh-CN" altLang="en-US" sz="2000" b="1" dirty="0" smtClean="0">
                <a:latin typeface="+mn-lt"/>
              </a:rPr>
              <a:t>二</a:t>
            </a:r>
            <a:r>
              <a:rPr lang="zh-CN" altLang="en-US" sz="2000" b="1" dirty="0">
                <a:latin typeface="+mn-lt"/>
              </a:rPr>
              <a:t>合一设备</a:t>
            </a:r>
          </a:p>
        </p:txBody>
      </p:sp>
    </p:spTree>
    <p:extLst>
      <p:ext uri="{BB962C8B-B14F-4D97-AF65-F5344CB8AC3E}">
        <p14:creationId xmlns:p14="http://schemas.microsoft.com/office/powerpoint/2010/main" val="742731427"/>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a:t>
            </a:r>
            <a:r>
              <a:rPr lang="zh-CN" altLang="en-US" dirty="0" smtClean="0"/>
              <a:t>处理器比较：</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solidFill>
                  <a:srgbClr val="000000"/>
                </a:solidFill>
              </a:rPr>
              <a:pPr/>
              <a:t>50</a:t>
            </a:fld>
            <a:endParaRPr lang="en-US" altLang="zh-CN">
              <a:solidFill>
                <a:srgbClr val="000000"/>
              </a:solidFill>
            </a:endParaRPr>
          </a:p>
        </p:txBody>
      </p:sp>
      <p:pic>
        <p:nvPicPr>
          <p:cNvPr id="6" name="图片 5"/>
          <p:cNvPicPr>
            <a:picLocks noChangeAspect="1"/>
          </p:cNvPicPr>
          <p:nvPr/>
        </p:nvPicPr>
        <p:blipFill>
          <a:blip r:embed="rId2"/>
          <a:stretch>
            <a:fillRect/>
          </a:stretch>
        </p:blipFill>
        <p:spPr>
          <a:xfrm>
            <a:off x="107504" y="709646"/>
            <a:ext cx="8928992" cy="4376236"/>
          </a:xfrm>
          <a:prstGeom prst="rect">
            <a:avLst/>
          </a:prstGeom>
          <a:effectLst>
            <a:softEdge rad="635000"/>
          </a:effectLst>
        </p:spPr>
      </p:pic>
      <p:sp>
        <p:nvSpPr>
          <p:cNvPr id="3" name="内容占位符 2"/>
          <p:cNvSpPr>
            <a:spLocks noGrp="1"/>
          </p:cNvSpPr>
          <p:nvPr>
            <p:ph idx="1"/>
          </p:nvPr>
        </p:nvSpPr>
        <p:spPr>
          <a:xfrm>
            <a:off x="395536" y="4725143"/>
            <a:ext cx="8362950" cy="576065"/>
          </a:xfrm>
        </p:spPr>
        <p:txBody>
          <a:bodyPr/>
          <a:lstStyle/>
          <a:p>
            <a:pPr marL="0" indent="0" algn="ctr">
              <a:buNone/>
            </a:pPr>
            <a:r>
              <a:rPr lang="en-US" altLang="zh-CN" dirty="0">
                <a:solidFill>
                  <a:srgbClr val="0000FF"/>
                </a:solidFill>
              </a:rPr>
              <a:t>Intel® Xeon® </a:t>
            </a:r>
            <a:r>
              <a:rPr lang="en-US" altLang="zh-CN" dirty="0" smtClean="0">
                <a:solidFill>
                  <a:srgbClr val="0000FF"/>
                </a:solidFill>
              </a:rPr>
              <a:t>Scalable </a:t>
            </a:r>
            <a:r>
              <a:rPr lang="en-US" altLang="zh-CN" dirty="0">
                <a:solidFill>
                  <a:srgbClr val="0000FF"/>
                </a:solidFill>
              </a:rPr>
              <a:t>Processors</a:t>
            </a:r>
            <a:endParaRPr lang="zh-CN" altLang="en-US" dirty="0">
              <a:solidFill>
                <a:srgbClr val="0000FF"/>
              </a:solidFill>
            </a:endParaRPr>
          </a:p>
        </p:txBody>
      </p:sp>
    </p:spTree>
    <p:extLst>
      <p:ext uri="{BB962C8B-B14F-4D97-AF65-F5344CB8AC3E}">
        <p14:creationId xmlns:p14="http://schemas.microsoft.com/office/powerpoint/2010/main" val="3563367078"/>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smtClean="0">
                <a:latin typeface="+mn-lt"/>
                <a:ea typeface="黑体" pitchFamily="2" charset="-122"/>
              </a:rPr>
              <a:t>Compare </a:t>
            </a:r>
            <a:r>
              <a:rPr lang="en-US" altLang="zh-CN" sz="2400" i="1" dirty="0">
                <a:solidFill>
                  <a:srgbClr val="00007D"/>
                </a:solidFill>
                <a:latin typeface="Times New Roman"/>
                <a:ea typeface="黑体" pitchFamily="2" charset="-122"/>
              </a:rPr>
              <a:t>Intel </a:t>
            </a:r>
            <a:r>
              <a:rPr lang="en-US" altLang="zh-CN" sz="2400" i="1" dirty="0" smtClean="0">
                <a:latin typeface="+mn-lt"/>
                <a:ea typeface="黑体" pitchFamily="2" charset="-122"/>
              </a:rPr>
              <a:t>Server Processors </a:t>
            </a:r>
            <a:r>
              <a:rPr lang="en-US" altLang="zh-CN" sz="2400" i="1" dirty="0" smtClean="0">
                <a:solidFill>
                  <a:srgbClr val="00007D"/>
                </a:solidFill>
                <a:latin typeface="Times New Roman"/>
                <a:ea typeface="黑体" pitchFamily="2" charset="-122"/>
              </a:rPr>
              <a:t> </a:t>
            </a:r>
            <a:r>
              <a:rPr lang="en-US" altLang="zh-CN" sz="2400" dirty="0" smtClean="0">
                <a:solidFill>
                  <a:srgbClr val="00007D"/>
                </a:solidFill>
                <a:latin typeface="Times New Roman"/>
                <a:ea typeface="黑体" pitchFamily="2" charset="-122"/>
              </a:rPr>
              <a:t>(1/3)</a:t>
            </a:r>
            <a:endParaRPr lang="zh-CN" altLang="en-US" sz="2400" i="1"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51</a:t>
            </a:fld>
            <a:endParaRPr lang="en-US" altLang="zh-CN"/>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 y="557389"/>
            <a:ext cx="9144000" cy="876601"/>
          </a:xfrm>
          <a:prstGeom prst="rect">
            <a:avLst/>
          </a:prstGeom>
        </p:spPr>
      </p:pic>
      <p:pic>
        <p:nvPicPr>
          <p:cNvPr id="5" name="图片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356" y="1406387"/>
            <a:ext cx="9139644" cy="5361603"/>
          </a:xfrm>
          <a:prstGeom prst="rect">
            <a:avLst/>
          </a:prstGeom>
        </p:spPr>
      </p:pic>
      <p:cxnSp>
        <p:nvCxnSpPr>
          <p:cNvPr id="7" name="直接连接符 6"/>
          <p:cNvCxnSpPr/>
          <p:nvPr/>
        </p:nvCxnSpPr>
        <p:spPr bwMode="auto">
          <a:xfrm>
            <a:off x="590550" y="5966698"/>
            <a:ext cx="74109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8396494"/>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smtClean="0">
                <a:latin typeface="+mn-lt"/>
                <a:ea typeface="黑体" pitchFamily="2" charset="-122"/>
              </a:rPr>
              <a:t>Compare </a:t>
            </a:r>
            <a:r>
              <a:rPr lang="en-US" altLang="zh-CN" sz="2400" i="1" dirty="0">
                <a:solidFill>
                  <a:srgbClr val="00007D"/>
                </a:solidFill>
                <a:latin typeface="Times New Roman"/>
                <a:ea typeface="黑体" pitchFamily="2" charset="-122"/>
              </a:rPr>
              <a:t>Intel </a:t>
            </a:r>
            <a:r>
              <a:rPr lang="en-US" altLang="zh-CN" sz="2400" i="1" dirty="0" smtClean="0">
                <a:latin typeface="+mn-lt"/>
                <a:ea typeface="黑体" pitchFamily="2" charset="-122"/>
              </a:rPr>
              <a:t>Server Processors </a:t>
            </a:r>
            <a:r>
              <a:rPr lang="en-US" altLang="zh-CN" sz="2400" i="1" dirty="0" smtClean="0">
                <a:solidFill>
                  <a:srgbClr val="00007D"/>
                </a:solidFill>
                <a:latin typeface="Times New Roman"/>
                <a:ea typeface="黑体" pitchFamily="2" charset="-122"/>
              </a:rPr>
              <a:t> </a:t>
            </a:r>
            <a:r>
              <a:rPr lang="en-US" altLang="zh-CN" sz="2400" dirty="0" smtClean="0">
                <a:solidFill>
                  <a:srgbClr val="00007D"/>
                </a:solidFill>
                <a:latin typeface="Times New Roman"/>
                <a:ea typeface="黑体" pitchFamily="2" charset="-122"/>
              </a:rPr>
              <a:t>(2/3)</a:t>
            </a:r>
            <a:endParaRPr lang="zh-CN" altLang="en-US" sz="2400" i="1"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52</a:t>
            </a:fld>
            <a:endParaRPr lang="en-US" altLang="zh-CN"/>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557389"/>
            <a:ext cx="9144000" cy="876601"/>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23908"/>
          <a:stretch/>
        </p:blipFill>
        <p:spPr>
          <a:xfrm>
            <a:off x="1" y="1432481"/>
            <a:ext cx="9144000" cy="5164871"/>
          </a:xfrm>
          <a:prstGeom prst="rect">
            <a:avLst/>
          </a:prstGeom>
        </p:spPr>
      </p:pic>
    </p:spTree>
    <p:extLst>
      <p:ext uri="{BB962C8B-B14F-4D97-AF65-F5344CB8AC3E}">
        <p14:creationId xmlns:p14="http://schemas.microsoft.com/office/powerpoint/2010/main" val="3757540793"/>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i="1" dirty="0" smtClean="0">
                <a:latin typeface="+mn-lt"/>
                <a:ea typeface="黑体" pitchFamily="2" charset="-122"/>
              </a:rPr>
              <a:t>Compare </a:t>
            </a:r>
            <a:r>
              <a:rPr lang="en-US" altLang="zh-CN" sz="2400" i="1" dirty="0">
                <a:solidFill>
                  <a:srgbClr val="00007D"/>
                </a:solidFill>
                <a:latin typeface="Times New Roman"/>
                <a:ea typeface="黑体" pitchFamily="2" charset="-122"/>
              </a:rPr>
              <a:t>Intel </a:t>
            </a:r>
            <a:r>
              <a:rPr lang="en-US" altLang="zh-CN" sz="2400" i="1" dirty="0" smtClean="0">
                <a:latin typeface="+mn-lt"/>
                <a:ea typeface="黑体" pitchFamily="2" charset="-122"/>
              </a:rPr>
              <a:t>Server Processors </a:t>
            </a:r>
            <a:r>
              <a:rPr lang="en-US" altLang="zh-CN" sz="2400" i="1" dirty="0" smtClean="0">
                <a:solidFill>
                  <a:srgbClr val="00007D"/>
                </a:solidFill>
                <a:latin typeface="Times New Roman"/>
                <a:ea typeface="黑体" pitchFamily="2" charset="-122"/>
              </a:rPr>
              <a:t> </a:t>
            </a:r>
            <a:r>
              <a:rPr lang="en-US" altLang="zh-CN" sz="2400" dirty="0" smtClean="0">
                <a:solidFill>
                  <a:srgbClr val="00007D"/>
                </a:solidFill>
                <a:latin typeface="Times New Roman"/>
                <a:ea typeface="黑体" pitchFamily="2" charset="-122"/>
              </a:rPr>
              <a:t>(3/3)</a:t>
            </a:r>
            <a:endParaRPr lang="zh-CN" altLang="en-US" sz="2400" i="1" dirty="0">
              <a:latin typeface="+mn-lt"/>
            </a:endParaRP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53</a:t>
            </a:fld>
            <a:endParaRPr lang="en-US" altLang="zh-CN"/>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557389"/>
            <a:ext cx="9144000" cy="876601"/>
          </a:xfrm>
          <a:prstGeom prst="rect">
            <a:avLst/>
          </a:prstGeom>
        </p:spPr>
      </p:pic>
      <p:pic>
        <p:nvPicPr>
          <p:cNvPr id="5" name="图片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 y="1433990"/>
            <a:ext cx="9143999" cy="1906005"/>
          </a:xfrm>
          <a:prstGeom prst="rect">
            <a:avLst/>
          </a:prstGeom>
        </p:spPr>
      </p:pic>
      <p:pic>
        <p:nvPicPr>
          <p:cNvPr id="7" name="图片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0" y="3330865"/>
            <a:ext cx="9144001" cy="3329478"/>
          </a:xfrm>
          <a:prstGeom prst="rect">
            <a:avLst/>
          </a:prstGeom>
        </p:spPr>
      </p:pic>
    </p:spTree>
    <p:extLst>
      <p:ext uri="{BB962C8B-B14F-4D97-AF65-F5344CB8AC3E}">
        <p14:creationId xmlns:p14="http://schemas.microsoft.com/office/powerpoint/2010/main" val="1416034154"/>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AMD </a:t>
            </a:r>
            <a:r>
              <a:rPr lang="zh-CN" altLang="en-US" dirty="0" smtClean="0"/>
              <a:t>处理器</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54</a:t>
            </a:fld>
            <a:endParaRPr lang="en-US" altLang="zh-CN"/>
          </a:p>
        </p:txBody>
      </p:sp>
      <p:sp>
        <p:nvSpPr>
          <p:cNvPr id="6" name="内容占位符 5"/>
          <p:cNvSpPr>
            <a:spLocks noGrp="1"/>
          </p:cNvSpPr>
          <p:nvPr>
            <p:ph idx="1"/>
          </p:nvPr>
        </p:nvSpPr>
        <p:spPr>
          <a:xfrm>
            <a:off x="457200" y="584371"/>
            <a:ext cx="8362950" cy="6084989"/>
          </a:xfrm>
        </p:spPr>
        <p:txBody>
          <a:bodyPr/>
          <a:lstStyle/>
          <a:p>
            <a:pPr>
              <a:spcBef>
                <a:spcPts val="500"/>
              </a:spcBef>
            </a:pPr>
            <a:r>
              <a:rPr lang="zh-CN" altLang="en-US" dirty="0" smtClean="0"/>
              <a:t>台式机</a:t>
            </a:r>
            <a:endParaRPr lang="en-US" altLang="zh-CN" dirty="0" smtClean="0"/>
          </a:p>
          <a:p>
            <a:pPr lvl="1">
              <a:spcBef>
                <a:spcPts val="500"/>
              </a:spcBef>
            </a:pPr>
            <a:r>
              <a:rPr lang="zh-CN" altLang="en-US" sz="2400" dirty="0">
                <a:solidFill>
                  <a:srgbClr val="0000FF"/>
                </a:solidFill>
              </a:rPr>
              <a:t>锐</a:t>
            </a:r>
            <a:r>
              <a:rPr lang="zh-CN" altLang="en-US" sz="2400" dirty="0" smtClean="0">
                <a:solidFill>
                  <a:srgbClr val="0000FF"/>
                </a:solidFill>
              </a:rPr>
              <a:t>龙</a:t>
            </a:r>
            <a:r>
              <a:rPr lang="zh-CN" altLang="en-US" sz="2400" dirty="0" smtClean="0"/>
              <a:t>（</a:t>
            </a:r>
            <a:r>
              <a:rPr lang="en-US" altLang="zh-CN" sz="2400" dirty="0" smtClean="0">
                <a:solidFill>
                  <a:srgbClr val="0000FF"/>
                </a:solidFill>
              </a:rPr>
              <a:t>Ryzen</a:t>
            </a:r>
            <a:r>
              <a:rPr lang="zh-CN" altLang="en-US" sz="2400" dirty="0" smtClean="0"/>
              <a:t>）</a:t>
            </a:r>
            <a:endParaRPr lang="en-US" altLang="zh-CN" sz="2400" dirty="0" smtClean="0"/>
          </a:p>
          <a:p>
            <a:pPr lvl="1">
              <a:spcBef>
                <a:spcPts val="500"/>
              </a:spcBef>
            </a:pPr>
            <a:r>
              <a:rPr lang="zh-CN" altLang="en-US" sz="2400" dirty="0"/>
              <a:t>锐</a:t>
            </a:r>
            <a:r>
              <a:rPr lang="zh-CN" altLang="en-US" sz="2400" dirty="0" smtClean="0"/>
              <a:t>龙 </a:t>
            </a:r>
            <a:r>
              <a:rPr lang="en-US" altLang="zh-CN" sz="2400" dirty="0" smtClean="0"/>
              <a:t>Pro</a:t>
            </a:r>
          </a:p>
          <a:p>
            <a:pPr lvl="1">
              <a:spcBef>
                <a:spcPts val="500"/>
              </a:spcBef>
            </a:pPr>
            <a:r>
              <a:rPr lang="zh-CN" altLang="en-US" sz="2400" dirty="0">
                <a:solidFill>
                  <a:srgbClr val="0000FF"/>
                </a:solidFill>
              </a:rPr>
              <a:t>锐</a:t>
            </a:r>
            <a:r>
              <a:rPr lang="zh-CN" altLang="en-US" sz="2400" dirty="0" smtClean="0">
                <a:solidFill>
                  <a:srgbClr val="0000FF"/>
                </a:solidFill>
              </a:rPr>
              <a:t>龙</a:t>
            </a:r>
            <a:r>
              <a:rPr lang="zh-CN" altLang="en-US" sz="2400" dirty="0" smtClean="0"/>
              <a:t> </a:t>
            </a:r>
            <a:r>
              <a:rPr lang="en-US" altLang="zh-CN" sz="2400" dirty="0" err="1" smtClean="0">
                <a:solidFill>
                  <a:srgbClr val="CC0099"/>
                </a:solidFill>
              </a:rPr>
              <a:t>Threadripper</a:t>
            </a:r>
            <a:r>
              <a:rPr lang="zh-CN" altLang="en-US" sz="2400" dirty="0" smtClean="0">
                <a:solidFill>
                  <a:srgbClr val="CC0099"/>
                </a:solidFill>
              </a:rPr>
              <a:t>（</a:t>
            </a:r>
            <a:r>
              <a:rPr lang="zh-CN" altLang="en-US" sz="2400" dirty="0">
                <a:solidFill>
                  <a:srgbClr val="CC0099"/>
                </a:solidFill>
                <a:latin typeface="Classic Grotesque W01"/>
              </a:rPr>
              <a:t>线程撕裂者</a:t>
            </a:r>
            <a:r>
              <a:rPr lang="zh-CN" altLang="en-US" sz="2400" dirty="0" smtClean="0">
                <a:solidFill>
                  <a:srgbClr val="CC0099"/>
                </a:solidFill>
              </a:rPr>
              <a:t>）</a:t>
            </a:r>
            <a:endParaRPr lang="en-US" altLang="zh-CN" sz="2400" dirty="0" smtClean="0">
              <a:solidFill>
                <a:srgbClr val="CC0099"/>
              </a:solidFill>
            </a:endParaRPr>
          </a:p>
          <a:p>
            <a:pPr>
              <a:spcBef>
                <a:spcPts val="500"/>
              </a:spcBef>
            </a:pPr>
            <a:r>
              <a:rPr lang="zh-CN" altLang="en-US" dirty="0" smtClean="0"/>
              <a:t>笔记本电脑</a:t>
            </a:r>
            <a:endParaRPr lang="en-US" altLang="zh-CN" dirty="0" smtClean="0"/>
          </a:p>
          <a:p>
            <a:pPr lvl="1">
              <a:spcBef>
                <a:spcPts val="500"/>
              </a:spcBef>
            </a:pPr>
            <a:r>
              <a:rPr lang="zh-CN" altLang="en-US" sz="2400" dirty="0"/>
              <a:t>锐</a:t>
            </a:r>
            <a:r>
              <a:rPr lang="zh-CN" altLang="en-US" sz="2400" dirty="0" smtClean="0"/>
              <a:t>龙</a:t>
            </a:r>
            <a:r>
              <a:rPr lang="zh-CN" altLang="en-US" sz="2400" dirty="0"/>
              <a:t>（</a:t>
            </a:r>
            <a:r>
              <a:rPr lang="en-US" altLang="zh-CN" sz="2400" dirty="0"/>
              <a:t>Ryzen</a:t>
            </a:r>
            <a:r>
              <a:rPr lang="zh-CN" altLang="en-US" sz="2400" dirty="0" smtClean="0"/>
              <a:t>）</a:t>
            </a:r>
            <a:endParaRPr lang="en-US" altLang="zh-CN" sz="2400" dirty="0"/>
          </a:p>
          <a:p>
            <a:pPr lvl="1">
              <a:spcBef>
                <a:spcPts val="500"/>
              </a:spcBef>
            </a:pPr>
            <a:r>
              <a:rPr lang="zh-CN" altLang="en-US" sz="2400" dirty="0"/>
              <a:t>锐</a:t>
            </a:r>
            <a:r>
              <a:rPr lang="zh-CN" altLang="en-US" sz="2400" dirty="0" smtClean="0"/>
              <a:t>龙 </a:t>
            </a:r>
            <a:r>
              <a:rPr lang="en-US" altLang="zh-CN" sz="2400" dirty="0" smtClean="0"/>
              <a:t>Pro</a:t>
            </a:r>
          </a:p>
          <a:p>
            <a:pPr>
              <a:spcBef>
                <a:spcPts val="500"/>
              </a:spcBef>
            </a:pPr>
            <a:r>
              <a:rPr lang="zh-CN" altLang="en-US" dirty="0" smtClean="0"/>
              <a:t>服务器</a:t>
            </a:r>
            <a:endParaRPr lang="en-US" altLang="zh-CN" dirty="0" smtClean="0"/>
          </a:p>
          <a:p>
            <a:pPr lvl="1">
              <a:spcBef>
                <a:spcPts val="500"/>
              </a:spcBef>
            </a:pPr>
            <a:r>
              <a:rPr lang="zh-CN" altLang="en-US" sz="2400" dirty="0">
                <a:solidFill>
                  <a:srgbClr val="0000FF"/>
                </a:solidFill>
              </a:rPr>
              <a:t>霄</a:t>
            </a:r>
            <a:r>
              <a:rPr lang="zh-CN" altLang="en-US" sz="2400" dirty="0" smtClean="0">
                <a:solidFill>
                  <a:srgbClr val="0000FF"/>
                </a:solidFill>
              </a:rPr>
              <a:t>龙</a:t>
            </a:r>
            <a:r>
              <a:rPr lang="zh-CN" altLang="en-US" sz="2400" dirty="0" smtClean="0"/>
              <a:t>（</a:t>
            </a:r>
            <a:r>
              <a:rPr lang="en-US" altLang="zh-CN" sz="2400" dirty="0" err="1" smtClean="0">
                <a:solidFill>
                  <a:srgbClr val="0000FF"/>
                </a:solidFill>
              </a:rPr>
              <a:t>Epyc</a:t>
            </a:r>
            <a:r>
              <a:rPr lang="zh-CN" altLang="en-US" sz="2400" dirty="0" smtClean="0"/>
              <a:t>）</a:t>
            </a:r>
            <a:endParaRPr lang="en-US" altLang="zh-CN" sz="2400" dirty="0" smtClean="0"/>
          </a:p>
          <a:p>
            <a:pPr lvl="1">
              <a:spcBef>
                <a:spcPts val="500"/>
              </a:spcBef>
            </a:pPr>
            <a:r>
              <a:rPr lang="zh-CN" altLang="en-US" sz="2400" dirty="0">
                <a:solidFill>
                  <a:srgbClr val="0000FF"/>
                </a:solidFill>
              </a:rPr>
              <a:t>皓</a:t>
            </a:r>
            <a:r>
              <a:rPr lang="zh-CN" altLang="en-US" sz="2400" dirty="0" smtClean="0">
                <a:solidFill>
                  <a:srgbClr val="0000FF"/>
                </a:solidFill>
              </a:rPr>
              <a:t>龙</a:t>
            </a:r>
            <a:r>
              <a:rPr lang="zh-CN" altLang="en-US" sz="2400" dirty="0" smtClean="0"/>
              <a:t>（</a:t>
            </a:r>
            <a:r>
              <a:rPr lang="en-US" altLang="zh-CN" sz="2400" dirty="0" smtClean="0">
                <a:solidFill>
                  <a:srgbClr val="0000FF"/>
                </a:solidFill>
              </a:rPr>
              <a:t>Opteron</a:t>
            </a:r>
            <a:r>
              <a:rPr lang="zh-CN" altLang="en-US" sz="2400" dirty="0"/>
              <a:t>）</a:t>
            </a:r>
            <a:endParaRPr lang="en-US" altLang="zh-CN" sz="2400" dirty="0" smtClean="0"/>
          </a:p>
          <a:p>
            <a:pPr>
              <a:spcBef>
                <a:spcPts val="500"/>
              </a:spcBef>
            </a:pPr>
            <a:r>
              <a:rPr lang="zh-CN" altLang="en-US" dirty="0" smtClean="0"/>
              <a:t>嵌入式解决方案</a:t>
            </a:r>
            <a:endParaRPr lang="en-US" altLang="zh-CN" dirty="0" smtClean="0"/>
          </a:p>
          <a:p>
            <a:pPr lvl="1">
              <a:spcBef>
                <a:spcPts val="500"/>
              </a:spcBef>
            </a:pPr>
            <a:r>
              <a:rPr lang="zh-CN" altLang="en-US" sz="2400" dirty="0"/>
              <a:t>霄龙（</a:t>
            </a:r>
            <a:r>
              <a:rPr lang="en-US" altLang="zh-CN" sz="2400" dirty="0" err="1"/>
              <a:t>Epyc</a:t>
            </a:r>
            <a:r>
              <a:rPr lang="zh-CN" altLang="en-US" sz="2400" dirty="0" smtClean="0"/>
              <a:t>）</a:t>
            </a:r>
            <a:endParaRPr lang="en-US" altLang="zh-CN" sz="2400" dirty="0" smtClean="0"/>
          </a:p>
          <a:p>
            <a:pPr lvl="1">
              <a:spcBef>
                <a:spcPts val="500"/>
              </a:spcBef>
            </a:pPr>
            <a:r>
              <a:rPr lang="zh-CN" altLang="en-US" sz="2400" dirty="0"/>
              <a:t>锐</a:t>
            </a:r>
            <a:r>
              <a:rPr lang="zh-CN" altLang="en-US" sz="2400" dirty="0" smtClean="0"/>
              <a:t>龙</a:t>
            </a:r>
            <a:r>
              <a:rPr lang="zh-CN" altLang="en-US" sz="2400" dirty="0"/>
              <a:t>（</a:t>
            </a:r>
            <a:r>
              <a:rPr lang="en-US" altLang="zh-CN" sz="2400" dirty="0"/>
              <a:t>Ryzen</a:t>
            </a:r>
            <a:r>
              <a:rPr lang="zh-CN" altLang="en-US" sz="2400" dirty="0" smtClean="0"/>
              <a:t>）</a:t>
            </a:r>
            <a:endParaRPr lang="en-US" altLang="zh-CN" sz="2400" dirty="0"/>
          </a:p>
        </p:txBody>
      </p:sp>
      <p:pic>
        <p:nvPicPr>
          <p:cNvPr id="765956" name="Picture 4" descr="https://timgsa.baidu.com/timg?image&amp;quality=80&amp;size=b9999_10000&amp;sec=1532835067534&amp;di=0a5f795d2ab766c7fee444b597e63cfb&amp;imgtype=0&amp;src=http%3A%2F%2Fp2.qhimg.com%2Ft01a055ffa0c970d697.jpg%3Fsize%3D600x421"/>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780" r="15248" b="3370"/>
          <a:stretch/>
        </p:blipFill>
        <p:spPr bwMode="auto">
          <a:xfrm>
            <a:off x="5724129" y="44624"/>
            <a:ext cx="3240360" cy="28177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4932040" y="2276872"/>
            <a:ext cx="3942497" cy="2385588"/>
          </a:xfrm>
          <a:prstGeom prst="rect">
            <a:avLst/>
          </a:prstGeom>
          <a:effectLst>
            <a:softEdge rad="127000"/>
          </a:effectLst>
        </p:spPr>
      </p:pic>
      <p:pic>
        <p:nvPicPr>
          <p:cNvPr id="765954" name="Picture 2" descr="EPYC Chip on Textured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8195" y="4248472"/>
            <a:ext cx="4558221" cy="256490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17633"/>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85545122-734B-4AD7-80D3-18E04A7B9A19}" type="slidenum">
              <a:rPr lang="zh-CN" altLang="en-US" smtClean="0"/>
              <a:pPr/>
              <a:t>55</a:t>
            </a:fld>
            <a:endParaRPr lang="en-US" altLang="zh-CN"/>
          </a:p>
        </p:txBody>
      </p:sp>
      <p:sp>
        <p:nvSpPr>
          <p:cNvPr id="3" name="标题 2"/>
          <p:cNvSpPr>
            <a:spLocks noGrp="1"/>
          </p:cNvSpPr>
          <p:nvPr>
            <p:ph type="title"/>
          </p:nvPr>
        </p:nvSpPr>
        <p:spPr/>
        <p:txBody>
          <a:bodyPr/>
          <a:lstStyle/>
          <a:p>
            <a:r>
              <a:rPr lang="en-US" altLang="zh-CN" dirty="0"/>
              <a:t>AMD </a:t>
            </a:r>
            <a:r>
              <a:rPr lang="zh-CN" altLang="en-US" dirty="0"/>
              <a:t>处理器</a:t>
            </a:r>
          </a:p>
        </p:txBody>
      </p:sp>
      <p:sp>
        <p:nvSpPr>
          <p:cNvPr id="6" name="矩形 5"/>
          <p:cNvSpPr/>
          <p:nvPr/>
        </p:nvSpPr>
        <p:spPr>
          <a:xfrm>
            <a:off x="3927997" y="44450"/>
            <a:ext cx="1940147" cy="523220"/>
          </a:xfrm>
          <a:prstGeom prst="rect">
            <a:avLst/>
          </a:prstGeom>
        </p:spPr>
        <p:txBody>
          <a:bodyPr wrap="none">
            <a:spAutoFit/>
          </a:bodyPr>
          <a:lstStyle/>
          <a:p>
            <a:pPr algn="l"/>
            <a:r>
              <a:rPr lang="zh-CN" altLang="en-US" sz="2800" b="1" dirty="0">
                <a:solidFill>
                  <a:srgbClr val="FF0000"/>
                </a:solidFill>
                <a:latin typeface="+mn-lt"/>
                <a:ea typeface="+mn-ea"/>
              </a:rPr>
              <a:t>锐龙</a:t>
            </a:r>
            <a:r>
              <a:rPr lang="zh-CN" altLang="en-US" sz="2800" b="1" dirty="0">
                <a:solidFill>
                  <a:srgbClr val="0000FF"/>
                </a:solidFill>
                <a:latin typeface="+mn-lt"/>
                <a:ea typeface="+mn-ea"/>
              </a:rPr>
              <a:t> </a:t>
            </a:r>
            <a:r>
              <a:rPr lang="en-US" altLang="zh-CN" sz="2800" b="1" dirty="0" smtClean="0">
                <a:solidFill>
                  <a:srgbClr val="0000FF"/>
                </a:solidFill>
                <a:latin typeface="+mn-lt"/>
                <a:ea typeface="+mn-ea"/>
              </a:rPr>
              <a:t>Ryzen</a:t>
            </a:r>
            <a:endParaRPr lang="zh-CN" altLang="en-US" sz="2800" b="1" dirty="0">
              <a:solidFill>
                <a:srgbClr val="0000FF"/>
              </a:solidFill>
              <a:latin typeface="+mn-lt"/>
              <a:ea typeface="+mn-ea"/>
            </a:endParaRPr>
          </a:p>
        </p:txBody>
      </p:sp>
      <p:graphicFrame>
        <p:nvGraphicFramePr>
          <p:cNvPr id="10" name="表格 9"/>
          <p:cNvGraphicFramePr>
            <a:graphicFrameLocks noGrp="1"/>
          </p:cNvGraphicFramePr>
          <p:nvPr>
            <p:extLst>
              <p:ext uri="{D42A27DB-BD31-4B8C-83A1-F6EECF244321}">
                <p14:modId xmlns:p14="http://schemas.microsoft.com/office/powerpoint/2010/main" val="1606445258"/>
              </p:ext>
            </p:extLst>
          </p:nvPr>
        </p:nvGraphicFramePr>
        <p:xfrm>
          <a:off x="179512" y="692696"/>
          <a:ext cx="8784975" cy="5472610"/>
        </p:xfrm>
        <a:graphic>
          <a:graphicData uri="http://schemas.openxmlformats.org/drawingml/2006/table">
            <a:tbl>
              <a:tblPr firstRow="1" bandRow="1">
                <a:tableStyleId>{5940675A-B579-460E-94D1-54222C63F5DA}</a:tableStyleId>
              </a:tblPr>
              <a:tblGrid>
                <a:gridCol w="864096">
                  <a:extLst>
                    <a:ext uri="{9D8B030D-6E8A-4147-A177-3AD203B41FA5}">
                      <a16:colId xmlns:a16="http://schemas.microsoft.com/office/drawing/2014/main" val="1603723278"/>
                    </a:ext>
                  </a:extLst>
                </a:gridCol>
                <a:gridCol w="1152128">
                  <a:extLst>
                    <a:ext uri="{9D8B030D-6E8A-4147-A177-3AD203B41FA5}">
                      <a16:colId xmlns:a16="http://schemas.microsoft.com/office/drawing/2014/main" val="3042457978"/>
                    </a:ext>
                  </a:extLst>
                </a:gridCol>
                <a:gridCol w="1008112">
                  <a:extLst>
                    <a:ext uri="{9D8B030D-6E8A-4147-A177-3AD203B41FA5}">
                      <a16:colId xmlns:a16="http://schemas.microsoft.com/office/drawing/2014/main" val="1744530543"/>
                    </a:ext>
                  </a:extLst>
                </a:gridCol>
                <a:gridCol w="1440160">
                  <a:extLst>
                    <a:ext uri="{9D8B030D-6E8A-4147-A177-3AD203B41FA5}">
                      <a16:colId xmlns:a16="http://schemas.microsoft.com/office/drawing/2014/main" val="2313495"/>
                    </a:ext>
                  </a:extLst>
                </a:gridCol>
                <a:gridCol w="3168352">
                  <a:extLst>
                    <a:ext uri="{9D8B030D-6E8A-4147-A177-3AD203B41FA5}">
                      <a16:colId xmlns:a16="http://schemas.microsoft.com/office/drawing/2014/main" val="3118574134"/>
                    </a:ext>
                  </a:extLst>
                </a:gridCol>
                <a:gridCol w="1152127">
                  <a:extLst>
                    <a:ext uri="{9D8B030D-6E8A-4147-A177-3AD203B41FA5}">
                      <a16:colId xmlns:a16="http://schemas.microsoft.com/office/drawing/2014/main" val="243398530"/>
                    </a:ext>
                  </a:extLst>
                </a:gridCol>
              </a:tblGrid>
              <a:tr h="1094522">
                <a:tc>
                  <a:txBody>
                    <a:bodyPr/>
                    <a:lstStyle/>
                    <a:p>
                      <a:pPr algn="ct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是否需要独立显卡</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核心数</a:t>
                      </a:r>
                      <a:r>
                        <a:rPr lang="en-US" altLang="zh-CN" sz="2000" b="1" dirty="0" smtClean="0">
                          <a:latin typeface="+mn-lt"/>
                          <a:ea typeface="+mn-ea"/>
                        </a:rPr>
                        <a:t>/</a:t>
                      </a:r>
                      <a:r>
                        <a:rPr lang="zh-CN" altLang="en-US" sz="2000" b="1" dirty="0" smtClean="0">
                          <a:latin typeface="+mn-lt"/>
                          <a:ea typeface="+mn-ea"/>
                        </a:rPr>
                        <a:t>线程数</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最大</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加速</a:t>
                      </a:r>
                      <a:r>
                        <a:rPr lang="en-US" altLang="zh-CN" sz="2000" b="1" dirty="0" smtClean="0">
                          <a:latin typeface="+mn-lt"/>
                          <a:ea typeface="+mn-ea"/>
                        </a:rPr>
                        <a:t>/</a:t>
                      </a:r>
                      <a:r>
                        <a:rPr lang="zh-CN" altLang="en-US" sz="2000" b="1" dirty="0" smtClean="0">
                          <a:latin typeface="+mn-lt"/>
                          <a:ea typeface="+mn-ea"/>
                        </a:rPr>
                        <a:t>基准</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时钟频率</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散热解决方案</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默认</a:t>
                      </a:r>
                      <a:r>
                        <a:rPr lang="en-US" altLang="zh-CN" sz="2000" b="1" dirty="0" smtClean="0">
                          <a:latin typeface="+mn-lt"/>
                          <a:ea typeface="+mn-ea"/>
                        </a:rPr>
                        <a:t>TDP</a:t>
                      </a:r>
                      <a:br>
                        <a:rPr lang="en-US" altLang="zh-CN" sz="2000" b="1" dirty="0" smtClean="0">
                          <a:latin typeface="+mn-lt"/>
                          <a:ea typeface="+mn-ea"/>
                        </a:rPr>
                      </a:br>
                      <a:r>
                        <a:rPr lang="en-US" altLang="zh-CN" sz="2000" b="1" dirty="0" smtClean="0">
                          <a:latin typeface="+mn-lt"/>
                          <a:ea typeface="+mn-ea"/>
                        </a:rPr>
                        <a:t>/TDP</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009856"/>
                  </a:ext>
                </a:extLst>
              </a:tr>
              <a:tr h="1094522">
                <a:tc>
                  <a:txBody>
                    <a:bodyPr/>
                    <a:lstStyle/>
                    <a:p>
                      <a:pPr algn="ctr"/>
                      <a:r>
                        <a:rPr lang="zh-CN" altLang="en-US" sz="2000" b="1" dirty="0" smtClean="0">
                          <a:latin typeface="+mn-lt"/>
                          <a:ea typeface="+mn-ea"/>
                        </a:rPr>
                        <a:t>锐龙</a:t>
                      </a:r>
                      <a:r>
                        <a:rPr lang="en-US" altLang="zh-CN" sz="2000" b="1" dirty="0" smtClean="0">
                          <a:latin typeface="+mn-lt"/>
                          <a:ea typeface="+mn-ea"/>
                        </a:rPr>
                        <a:t>7</a:t>
                      </a:r>
                      <a:br>
                        <a:rPr lang="en-US" altLang="zh-CN" sz="2000" b="1" dirty="0" smtClean="0">
                          <a:latin typeface="+mn-lt"/>
                          <a:ea typeface="+mn-ea"/>
                        </a:rPr>
                      </a:br>
                      <a:r>
                        <a:rPr lang="en-US" altLang="zh-CN" sz="2000" b="1" dirty="0" smtClean="0">
                          <a:latin typeface="+mn-lt"/>
                          <a:ea typeface="+mn-ea"/>
                        </a:rPr>
                        <a:t>2700X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zh-CN" altLang="en-US" sz="2000" b="1" dirty="0" smtClean="0">
                          <a:latin typeface="+mn-lt"/>
                          <a:ea typeface="+mn-ea"/>
                        </a:rPr>
                        <a:t>需要</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8/16</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4.3/3.7</a:t>
                      </a:r>
                      <a:r>
                        <a:rPr lang="en-US" altLang="zh-CN" sz="2000" b="1" baseline="0" dirty="0" smtClean="0">
                          <a:latin typeface="+mn-lt"/>
                          <a:ea typeface="+mn-ea"/>
                        </a:rPr>
                        <a:t> </a:t>
                      </a:r>
                      <a:r>
                        <a:rPr lang="en-US" altLang="zh-CN" sz="2000" b="1" dirty="0" smtClean="0">
                          <a:latin typeface="+mn-lt"/>
                          <a:ea typeface="+mn-ea"/>
                        </a:rPr>
                        <a:t>GHz</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a:t>
                      </a:r>
                      <a:r>
                        <a:rPr lang="zh-CN" altLang="en-US" sz="2000" b="1" dirty="0" smtClean="0">
                          <a:latin typeface="+mn-lt"/>
                          <a:ea typeface="+mn-ea"/>
                        </a:rPr>
                        <a:t>幽灵</a:t>
                      </a:r>
                      <a:r>
                        <a:rPr lang="en-US" altLang="zh-CN" sz="2000" b="1" dirty="0" smtClean="0">
                          <a:latin typeface="+mn-lt"/>
                          <a:ea typeface="+mn-ea"/>
                        </a:rPr>
                        <a:t>”</a:t>
                      </a:r>
                      <a:r>
                        <a:rPr lang="zh-CN" altLang="en-US" sz="2000" b="1" dirty="0" smtClean="0">
                          <a:latin typeface="+mn-lt"/>
                          <a:ea typeface="+mn-ea"/>
                        </a:rPr>
                        <a:t>棱镜</a:t>
                      </a:r>
                      <a:r>
                        <a:rPr lang="en-US" altLang="zh-CN" sz="2000" b="1" dirty="0" smtClean="0">
                          <a:latin typeface="+mn-ea"/>
                          <a:ea typeface="+mn-ea"/>
                        </a:rPr>
                        <a:t>(</a:t>
                      </a:r>
                      <a:r>
                        <a:rPr lang="en-US" altLang="zh-CN" sz="2000" b="1" dirty="0" smtClean="0">
                          <a:latin typeface="+mn-lt"/>
                          <a:ea typeface="+mn-ea"/>
                        </a:rPr>
                        <a:t>Wraith Prism</a:t>
                      </a:r>
                      <a:r>
                        <a:rPr lang="en-US" altLang="zh-CN" sz="2000" b="1" kern="1200" dirty="0" smtClean="0">
                          <a:solidFill>
                            <a:schemeClr val="tx1"/>
                          </a:solidFill>
                          <a:latin typeface="+mn-ea"/>
                          <a:ea typeface="+mn-ea"/>
                          <a:cs typeface="+mn-cs"/>
                        </a:rPr>
                        <a:t>)</a:t>
                      </a:r>
                      <a:r>
                        <a:rPr lang="zh-CN" altLang="en-US" sz="2000" b="1" dirty="0" smtClean="0">
                          <a:latin typeface="+mn-lt"/>
                          <a:ea typeface="+mn-ea"/>
                        </a:rPr>
                        <a:t>散热器</a:t>
                      </a:r>
                      <a:r>
                        <a:rPr lang="en-US" altLang="zh-CN" sz="2000" b="1" kern="1200" dirty="0" smtClean="0">
                          <a:solidFill>
                            <a:schemeClr val="tx1"/>
                          </a:solidFill>
                          <a:latin typeface="+mn-ea"/>
                          <a:ea typeface="+mn-ea"/>
                          <a:cs typeface="+mn-cs"/>
                        </a:rPr>
                        <a:t>(</a:t>
                      </a:r>
                      <a:r>
                        <a:rPr lang="zh-CN" altLang="en-US" sz="2000" b="1" dirty="0" smtClean="0">
                          <a:latin typeface="+mn-lt"/>
                          <a:ea typeface="+mn-ea"/>
                        </a:rPr>
                        <a:t>含</a:t>
                      </a:r>
                      <a:r>
                        <a:rPr lang="en-US" altLang="zh-CN" sz="2000" b="1" dirty="0" smtClean="0">
                          <a:latin typeface="+mn-lt"/>
                          <a:ea typeface="+mn-ea"/>
                        </a:rPr>
                        <a:t>RGB LED</a:t>
                      </a:r>
                      <a:r>
                        <a:rPr lang="zh-CN" altLang="en-US" sz="2000" b="1" dirty="0" smtClean="0">
                          <a:latin typeface="+mn-lt"/>
                          <a:ea typeface="+mn-ea"/>
                        </a:rPr>
                        <a:t>彩灯</a:t>
                      </a:r>
                      <a:r>
                        <a:rPr lang="en-US" altLang="zh-CN" sz="2000" b="1" kern="1200" dirty="0" smtClean="0">
                          <a:solidFill>
                            <a:schemeClr val="tx1"/>
                          </a:solidFill>
                          <a:latin typeface="+mn-ea"/>
                          <a:ea typeface="+mn-ea"/>
                          <a:cs typeface="+mn-cs"/>
                        </a:rPr>
                        <a:t>)</a:t>
                      </a:r>
                      <a:endParaRPr lang="zh-CN" altLang="en-US" sz="2000" b="1" kern="1200" dirty="0">
                        <a:solidFill>
                          <a:schemeClr val="tx1"/>
                        </a:solidFill>
                        <a:latin typeface="+mn-ea"/>
                        <a:ea typeface="+mn-ea"/>
                        <a:cs typeface="+mn-cs"/>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105W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2753229"/>
                  </a:ext>
                </a:extLst>
              </a:tr>
              <a:tr h="1094522">
                <a:tc>
                  <a:txBody>
                    <a:bodyPr/>
                    <a:lstStyle/>
                    <a:p>
                      <a:pPr algn="ctr"/>
                      <a:r>
                        <a:rPr lang="zh-CN" altLang="en-US" sz="2000" b="1" dirty="0" smtClean="0">
                          <a:latin typeface="+mn-lt"/>
                          <a:ea typeface="+mn-ea"/>
                        </a:rPr>
                        <a:t>锐龙</a:t>
                      </a:r>
                      <a:r>
                        <a:rPr lang="en-US" altLang="zh-CN" sz="2000" b="1" dirty="0" smtClean="0">
                          <a:latin typeface="+mn-lt"/>
                          <a:ea typeface="+mn-ea"/>
                        </a:rPr>
                        <a:t>7</a:t>
                      </a:r>
                      <a:br>
                        <a:rPr lang="en-US" altLang="zh-CN" sz="2000" b="1" dirty="0" smtClean="0">
                          <a:latin typeface="+mn-lt"/>
                          <a:ea typeface="+mn-ea"/>
                        </a:rPr>
                      </a:br>
                      <a:r>
                        <a:rPr lang="en-US" altLang="zh-CN" sz="2000" b="1" dirty="0" smtClean="0">
                          <a:latin typeface="+mn-lt"/>
                          <a:ea typeface="+mn-ea"/>
                        </a:rPr>
                        <a:t>2700</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zh-CN" altLang="en-US" sz="2000" b="1" dirty="0" smtClean="0">
                          <a:latin typeface="+mn-lt"/>
                          <a:ea typeface="+mn-ea"/>
                        </a:rPr>
                        <a:t>需要</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8/16</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4.1/3.2</a:t>
                      </a:r>
                      <a:r>
                        <a:rPr lang="en-US" altLang="zh-CN" sz="2000" b="1" baseline="0" dirty="0" smtClean="0">
                          <a:latin typeface="+mn-lt"/>
                          <a:ea typeface="+mn-ea"/>
                        </a:rPr>
                        <a:t> </a:t>
                      </a:r>
                      <a:r>
                        <a:rPr lang="en-US" altLang="zh-CN" sz="2000" b="1" dirty="0" smtClean="0">
                          <a:latin typeface="+mn-lt"/>
                          <a:ea typeface="+mn-ea"/>
                        </a:rPr>
                        <a:t>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a:t>
                      </a:r>
                      <a:r>
                        <a:rPr lang="zh-CN" altLang="en-US" sz="2000" b="1" dirty="0" smtClean="0">
                          <a:latin typeface="+mn-lt"/>
                          <a:ea typeface="+mn-ea"/>
                        </a:rPr>
                        <a:t>幽灵</a:t>
                      </a:r>
                      <a:r>
                        <a:rPr lang="en-US" altLang="zh-CN" sz="2000" b="1" dirty="0" smtClean="0">
                          <a:latin typeface="+mn-lt"/>
                          <a:ea typeface="+mn-ea"/>
                        </a:rPr>
                        <a:t>”</a:t>
                      </a:r>
                      <a:r>
                        <a:rPr lang="zh-CN" altLang="en-US" sz="2000" b="1" dirty="0" smtClean="0">
                          <a:latin typeface="+mn-lt"/>
                          <a:ea typeface="+mn-ea"/>
                        </a:rPr>
                        <a:t>螺旋</a:t>
                      </a:r>
                      <a:r>
                        <a:rPr lang="en-US" altLang="zh-CN" sz="2000" b="1" dirty="0" smtClean="0">
                          <a:latin typeface="+mn-ea"/>
                          <a:ea typeface="+mn-ea"/>
                        </a:rPr>
                        <a:t>(</a:t>
                      </a:r>
                      <a:r>
                        <a:rPr lang="en-US" altLang="zh-CN" sz="2000" b="1" dirty="0" smtClean="0">
                          <a:latin typeface="+mn-lt"/>
                          <a:ea typeface="+mn-ea"/>
                        </a:rPr>
                        <a:t>Wraith Spire</a:t>
                      </a:r>
                      <a:r>
                        <a:rPr lang="en-US" altLang="zh-CN" sz="2000" b="1" kern="1200" dirty="0" smtClean="0">
                          <a:solidFill>
                            <a:schemeClr val="tx1"/>
                          </a:solidFill>
                          <a:latin typeface="+mn-ea"/>
                          <a:ea typeface="+mn-ea"/>
                          <a:cs typeface="+mn-cs"/>
                        </a:rPr>
                        <a:t>)</a:t>
                      </a:r>
                      <a:r>
                        <a:rPr lang="zh-CN" altLang="en-US" sz="2000" b="1" dirty="0" smtClean="0">
                          <a:latin typeface="+mn-lt"/>
                          <a:ea typeface="+mn-ea"/>
                        </a:rPr>
                        <a:t>散热器</a:t>
                      </a:r>
                      <a:r>
                        <a:rPr lang="en-US" altLang="zh-CN" sz="2000" b="1" kern="1200" dirty="0" smtClean="0">
                          <a:solidFill>
                            <a:schemeClr val="tx1"/>
                          </a:solidFill>
                          <a:latin typeface="+mn-ea"/>
                          <a:ea typeface="+mn-ea"/>
                          <a:cs typeface="+mn-cs"/>
                        </a:rPr>
                        <a:t>(</a:t>
                      </a:r>
                      <a:r>
                        <a:rPr lang="zh-CN" altLang="en-US" sz="2000" b="1" dirty="0" smtClean="0">
                          <a:latin typeface="+mn-lt"/>
                          <a:ea typeface="+mn-ea"/>
                        </a:rPr>
                        <a:t>含</a:t>
                      </a:r>
                      <a:r>
                        <a:rPr lang="en-US" altLang="zh-CN" sz="2000" b="1" dirty="0" smtClean="0">
                          <a:latin typeface="+mn-lt"/>
                          <a:ea typeface="+mn-ea"/>
                        </a:rPr>
                        <a:t>RGB LED</a:t>
                      </a:r>
                      <a:r>
                        <a:rPr lang="zh-CN" altLang="en-US" sz="2000" b="1" dirty="0" smtClean="0">
                          <a:latin typeface="+mn-lt"/>
                          <a:ea typeface="+mn-ea"/>
                        </a:rPr>
                        <a:t>彩灯</a:t>
                      </a:r>
                      <a:r>
                        <a:rPr lang="en-US" altLang="zh-CN" sz="2000" b="1" kern="1200" dirty="0" smtClean="0">
                          <a:solidFill>
                            <a:schemeClr val="tx1"/>
                          </a:solidFill>
                          <a:latin typeface="+mn-ea"/>
                          <a:ea typeface="+mn-ea"/>
                          <a:cs typeface="+mn-cs"/>
                        </a:rPr>
                        <a:t>)</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65W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41253950"/>
                  </a:ext>
                </a:extLst>
              </a:tr>
              <a:tr h="1094522">
                <a:tc>
                  <a:txBody>
                    <a:bodyPr/>
                    <a:lstStyle/>
                    <a:p>
                      <a:pPr algn="ctr"/>
                      <a:r>
                        <a:rPr lang="zh-CN" altLang="en-US" sz="2000" b="1" dirty="0" smtClean="0">
                          <a:latin typeface="+mn-lt"/>
                          <a:ea typeface="+mn-ea"/>
                        </a:rPr>
                        <a:t>锐龙</a:t>
                      </a:r>
                      <a:r>
                        <a:rPr lang="en-US" altLang="zh-CN" sz="2000" b="1" dirty="0" smtClean="0">
                          <a:latin typeface="+mn-lt"/>
                          <a:ea typeface="+mn-ea"/>
                        </a:rPr>
                        <a:t>5</a:t>
                      </a:r>
                      <a:br>
                        <a:rPr lang="en-US" altLang="zh-CN" sz="2000" b="1" dirty="0" smtClean="0">
                          <a:latin typeface="+mn-lt"/>
                          <a:ea typeface="+mn-ea"/>
                        </a:rPr>
                      </a:br>
                      <a:r>
                        <a:rPr lang="en-US" altLang="zh-CN" sz="2000" b="1" dirty="0" smtClean="0">
                          <a:latin typeface="+mn-lt"/>
                          <a:ea typeface="+mn-ea"/>
                        </a:rPr>
                        <a:t>2600X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zh-CN" altLang="en-US" sz="2000" b="1" dirty="0" smtClean="0">
                          <a:latin typeface="+mn-lt"/>
                          <a:ea typeface="+mn-ea"/>
                        </a:rPr>
                        <a:t>需要</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6/12</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4.2/3.6</a:t>
                      </a:r>
                      <a:r>
                        <a:rPr lang="en-US" altLang="zh-CN" sz="2000" b="1" baseline="0" dirty="0" smtClean="0">
                          <a:latin typeface="+mn-lt"/>
                          <a:ea typeface="+mn-ea"/>
                        </a:rPr>
                        <a:t> </a:t>
                      </a:r>
                      <a:r>
                        <a:rPr lang="en-US" altLang="zh-CN" sz="2000" b="1" dirty="0" smtClean="0">
                          <a:latin typeface="+mn-lt"/>
                          <a:ea typeface="+mn-ea"/>
                        </a:rPr>
                        <a:t>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a:t>
                      </a:r>
                      <a:r>
                        <a:rPr lang="zh-CN" altLang="en-US" sz="2000" b="1" dirty="0" smtClean="0">
                          <a:latin typeface="+mn-lt"/>
                          <a:ea typeface="+mn-ea"/>
                        </a:rPr>
                        <a:t>幽灵</a:t>
                      </a:r>
                      <a:r>
                        <a:rPr lang="en-US" altLang="zh-CN" sz="2000" b="1" dirty="0" smtClean="0">
                          <a:latin typeface="+mn-lt"/>
                          <a:ea typeface="+mn-ea"/>
                        </a:rPr>
                        <a:t>”</a:t>
                      </a:r>
                      <a:r>
                        <a:rPr lang="zh-CN" altLang="en-US" sz="2000" b="1" dirty="0" smtClean="0">
                          <a:latin typeface="+mn-lt"/>
                          <a:ea typeface="+mn-ea"/>
                        </a:rPr>
                        <a:t>螺旋</a:t>
                      </a:r>
                      <a:r>
                        <a:rPr lang="en-US" altLang="zh-CN" sz="2000" b="1" dirty="0" smtClean="0">
                          <a:latin typeface="+mn-lt"/>
                          <a:ea typeface="+mn-ea"/>
                        </a:rPr>
                        <a:t/>
                      </a:r>
                      <a:br>
                        <a:rPr lang="en-US" altLang="zh-CN" sz="2000" b="1" dirty="0" smtClean="0">
                          <a:latin typeface="+mn-lt"/>
                          <a:ea typeface="+mn-ea"/>
                        </a:rPr>
                      </a:br>
                      <a:r>
                        <a:rPr lang="en-US" altLang="zh-CN" sz="2000" b="1" dirty="0" smtClean="0">
                          <a:latin typeface="+mn-ea"/>
                          <a:ea typeface="+mn-ea"/>
                        </a:rPr>
                        <a:t>(</a:t>
                      </a:r>
                      <a:r>
                        <a:rPr lang="en-US" altLang="zh-CN" sz="2000" b="1" dirty="0" smtClean="0">
                          <a:latin typeface="+mn-lt"/>
                          <a:ea typeface="+mn-ea"/>
                        </a:rPr>
                        <a:t>Wraith Spire</a:t>
                      </a:r>
                      <a:r>
                        <a:rPr lang="en-US" altLang="zh-CN" sz="2000" b="1" kern="1200" dirty="0" smtClean="0">
                          <a:solidFill>
                            <a:schemeClr val="tx1"/>
                          </a:solidFill>
                          <a:latin typeface="+mn-ea"/>
                          <a:ea typeface="+mn-ea"/>
                          <a:cs typeface="+mn-cs"/>
                        </a:rPr>
                        <a:t>)</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95W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8749743"/>
                  </a:ext>
                </a:extLst>
              </a:tr>
              <a:tr h="1094522">
                <a:tc>
                  <a:txBody>
                    <a:bodyPr/>
                    <a:lstStyle/>
                    <a:p>
                      <a:pPr algn="ctr"/>
                      <a:r>
                        <a:rPr lang="zh-CN" altLang="en-US" sz="2000" b="1" dirty="0" smtClean="0">
                          <a:latin typeface="+mn-lt"/>
                          <a:ea typeface="+mn-ea"/>
                        </a:rPr>
                        <a:t>锐龙</a:t>
                      </a:r>
                      <a:r>
                        <a:rPr lang="en-US" altLang="zh-CN" sz="2000" b="1" dirty="0" smtClean="0">
                          <a:latin typeface="+mn-lt"/>
                          <a:ea typeface="+mn-ea"/>
                        </a:rPr>
                        <a:t>5</a:t>
                      </a:r>
                      <a:br>
                        <a:rPr lang="en-US" altLang="zh-CN" sz="2000" b="1" dirty="0" smtClean="0">
                          <a:latin typeface="+mn-lt"/>
                          <a:ea typeface="+mn-ea"/>
                        </a:rPr>
                      </a:br>
                      <a:r>
                        <a:rPr lang="en-US" altLang="zh-CN" sz="2000" b="1" dirty="0" smtClean="0">
                          <a:latin typeface="+mn-lt"/>
                          <a:ea typeface="+mn-ea"/>
                        </a:rPr>
                        <a:t>2600</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需要</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6/12</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3.9/3.4</a:t>
                      </a:r>
                      <a:r>
                        <a:rPr lang="en-US" altLang="zh-CN" sz="2000" b="1" baseline="0" dirty="0" smtClean="0">
                          <a:latin typeface="+mn-lt"/>
                          <a:ea typeface="+mn-ea"/>
                        </a:rPr>
                        <a:t> </a:t>
                      </a:r>
                      <a:r>
                        <a:rPr lang="en-US" altLang="zh-CN" sz="2000" b="1" dirty="0" smtClean="0">
                          <a:latin typeface="+mn-lt"/>
                          <a:ea typeface="+mn-ea"/>
                        </a:rPr>
                        <a:t>GHz</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a:t>
                      </a:r>
                      <a:r>
                        <a:rPr lang="zh-CN" altLang="en-US" sz="2000" b="1" dirty="0" smtClean="0">
                          <a:latin typeface="+mn-lt"/>
                          <a:ea typeface="+mn-ea"/>
                        </a:rPr>
                        <a:t>幽灵</a:t>
                      </a:r>
                      <a:r>
                        <a:rPr lang="en-US" altLang="zh-CN" sz="2000" b="1" dirty="0" smtClean="0">
                          <a:latin typeface="+mn-lt"/>
                          <a:ea typeface="+mn-ea"/>
                        </a:rPr>
                        <a:t>”</a:t>
                      </a:r>
                      <a:r>
                        <a:rPr lang="zh-CN" altLang="en-US" sz="2000" b="1" dirty="0" smtClean="0">
                          <a:latin typeface="+mn-lt"/>
                          <a:ea typeface="+mn-ea"/>
                        </a:rPr>
                        <a:t> 潜行</a:t>
                      </a:r>
                      <a:r>
                        <a:rPr lang="en-US" altLang="zh-CN" sz="2000" b="1" dirty="0" smtClean="0">
                          <a:latin typeface="+mn-lt"/>
                          <a:ea typeface="+mn-ea"/>
                        </a:rPr>
                        <a:t/>
                      </a:r>
                      <a:br>
                        <a:rPr lang="en-US" altLang="zh-CN" sz="2000" b="1" dirty="0" smtClean="0">
                          <a:latin typeface="+mn-lt"/>
                          <a:ea typeface="+mn-ea"/>
                        </a:rPr>
                      </a:br>
                      <a:r>
                        <a:rPr lang="en-US" altLang="zh-CN" sz="2000" b="1" dirty="0" smtClean="0">
                          <a:latin typeface="+mn-ea"/>
                          <a:ea typeface="+mn-ea"/>
                        </a:rPr>
                        <a:t>(</a:t>
                      </a:r>
                      <a:r>
                        <a:rPr lang="en-US" altLang="zh-CN" sz="2000" b="1" dirty="0" smtClean="0">
                          <a:latin typeface="+mn-lt"/>
                          <a:ea typeface="+mn-ea"/>
                        </a:rPr>
                        <a:t>Wraith Stealth</a:t>
                      </a:r>
                      <a:r>
                        <a:rPr lang="en-US" altLang="zh-CN" sz="2000" b="1" kern="1200" dirty="0" smtClean="0">
                          <a:solidFill>
                            <a:schemeClr val="tx1"/>
                          </a:solidFill>
                          <a:latin typeface="+mn-ea"/>
                          <a:ea typeface="+mn-ea"/>
                          <a:cs typeface="+mn-cs"/>
                        </a:rPr>
                        <a:t>)</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65W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583438"/>
                  </a:ext>
                </a:extLst>
              </a:tr>
            </a:tbl>
          </a:graphicData>
        </a:graphic>
      </p:graphicFrame>
    </p:spTree>
    <p:extLst>
      <p:ext uri="{BB962C8B-B14F-4D97-AF65-F5344CB8AC3E}">
        <p14:creationId xmlns:p14="http://schemas.microsoft.com/office/powerpoint/2010/main" val="2095829704"/>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AMD </a:t>
            </a:r>
            <a:r>
              <a:rPr lang="zh-CN" altLang="en-US" dirty="0"/>
              <a:t>处理器</a:t>
            </a: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56</a:t>
            </a:fld>
            <a:endParaRPr lang="en-US" altLang="zh-CN"/>
          </a:p>
        </p:txBody>
      </p:sp>
      <p:sp>
        <p:nvSpPr>
          <p:cNvPr id="5" name="矩形 4"/>
          <p:cNvSpPr/>
          <p:nvPr/>
        </p:nvSpPr>
        <p:spPr>
          <a:xfrm>
            <a:off x="3923928" y="44450"/>
            <a:ext cx="2209451" cy="523220"/>
          </a:xfrm>
          <a:prstGeom prst="rect">
            <a:avLst/>
          </a:prstGeom>
        </p:spPr>
        <p:txBody>
          <a:bodyPr wrap="none">
            <a:spAutoFit/>
          </a:bodyPr>
          <a:lstStyle/>
          <a:p>
            <a:pPr algn="l"/>
            <a:r>
              <a:rPr lang="zh-CN" altLang="en-US" sz="2800" b="1" dirty="0">
                <a:solidFill>
                  <a:srgbClr val="FF0000"/>
                </a:solidFill>
                <a:latin typeface="+mn-lt"/>
                <a:ea typeface="+mn-ea"/>
              </a:rPr>
              <a:t>锐龙</a:t>
            </a:r>
            <a:r>
              <a:rPr lang="zh-CN" altLang="en-US" sz="2800" b="1" dirty="0">
                <a:solidFill>
                  <a:srgbClr val="0000FF"/>
                </a:solidFill>
                <a:latin typeface="+mn-lt"/>
                <a:ea typeface="+mn-ea"/>
              </a:rPr>
              <a:t> </a:t>
            </a:r>
            <a:r>
              <a:rPr lang="en-US" altLang="zh-CN" sz="2800" b="1" dirty="0" smtClean="0">
                <a:solidFill>
                  <a:srgbClr val="0000FF"/>
                </a:solidFill>
                <a:latin typeface="+mn-lt"/>
                <a:ea typeface="+mn-ea"/>
              </a:rPr>
              <a:t>Ryzen 7</a:t>
            </a:r>
            <a:endParaRPr lang="zh-CN" altLang="en-US" sz="2800" b="1" dirty="0">
              <a:solidFill>
                <a:srgbClr val="0000FF"/>
              </a:solidFill>
              <a:latin typeface="+mn-lt"/>
              <a:ea typeface="+mn-ea"/>
            </a:endParaRPr>
          </a:p>
        </p:txBody>
      </p:sp>
      <p:sp>
        <p:nvSpPr>
          <p:cNvPr id="9" name="动作按钮: 信息 8">
            <a:hlinkClick r:id="rId2" action="ppaction://hlinksldjump" highlightClick="1"/>
          </p:cNvPr>
          <p:cNvSpPr/>
          <p:nvPr/>
        </p:nvSpPr>
        <p:spPr bwMode="auto">
          <a:xfrm>
            <a:off x="8581204" y="108604"/>
            <a:ext cx="431726" cy="432048"/>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287403061"/>
              </p:ext>
            </p:extLst>
          </p:nvPr>
        </p:nvGraphicFramePr>
        <p:xfrm>
          <a:off x="323528" y="620688"/>
          <a:ext cx="8496623" cy="5845563"/>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1583755919"/>
                    </a:ext>
                  </a:extLst>
                </a:gridCol>
                <a:gridCol w="2016117">
                  <a:extLst>
                    <a:ext uri="{9D8B030D-6E8A-4147-A177-3AD203B41FA5}">
                      <a16:colId xmlns:a16="http://schemas.microsoft.com/office/drawing/2014/main" val="1149712496"/>
                    </a:ext>
                  </a:extLst>
                </a:gridCol>
                <a:gridCol w="2016117">
                  <a:extLst>
                    <a:ext uri="{9D8B030D-6E8A-4147-A177-3AD203B41FA5}">
                      <a16:colId xmlns:a16="http://schemas.microsoft.com/office/drawing/2014/main" val="2370371631"/>
                    </a:ext>
                  </a:extLst>
                </a:gridCol>
                <a:gridCol w="2016117">
                  <a:extLst>
                    <a:ext uri="{9D8B030D-6E8A-4147-A177-3AD203B41FA5}">
                      <a16:colId xmlns:a16="http://schemas.microsoft.com/office/drawing/2014/main" val="1521807028"/>
                    </a:ext>
                  </a:extLst>
                </a:gridCol>
              </a:tblGrid>
              <a:tr h="335933">
                <a:tc>
                  <a:txBody>
                    <a:bodyPr/>
                    <a:lstStyle/>
                    <a:p>
                      <a:endParaRPr lang="zh-CN" altLang="en-US" b="1" dirty="0">
                        <a:latin typeface="+mn-lt"/>
                      </a:endParaRPr>
                    </a:p>
                  </a:txBody>
                  <a:tcPr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t>Ryzen 7 1800X</a:t>
                      </a:r>
                      <a:endParaRPr lang="zh-CN" altLang="en-US" b="1" dirty="0"/>
                    </a:p>
                  </a:txBody>
                  <a:tcPr marL="36000" marR="36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t>Ryzen 7 2700</a:t>
                      </a:r>
                      <a:endParaRPr lang="zh-CN" altLang="en-US" b="1" dirty="0">
                        <a:latin typeface="+mn-lt"/>
                      </a:endParaRPr>
                    </a:p>
                  </a:txBody>
                  <a:tcPr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t>Ryzen 7 2700X</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91610659"/>
                  </a:ext>
                </a:extLst>
              </a:tr>
              <a:tr h="335933">
                <a:tc>
                  <a:txBody>
                    <a:bodyPr/>
                    <a:lstStyle/>
                    <a:p>
                      <a:pPr algn="r"/>
                      <a:r>
                        <a:rPr lang="en-US" altLang="zh-CN" b="1" dirty="0" smtClean="0">
                          <a:latin typeface="+mn-lt"/>
                        </a:rPr>
                        <a:t>Platform</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altLang="zh-CN" b="1" dirty="0" smtClean="0"/>
                        <a:t>Desktop</a:t>
                      </a:r>
                      <a:endParaRPr lang="zh-CN" altLang="en-US" b="1" dirty="0"/>
                    </a:p>
                  </a:txBody>
                  <a:tcPr marL="36000" marR="36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b="1" dirty="0" smtClean="0">
                          <a:latin typeface="+mn-lt"/>
                        </a:rPr>
                        <a:t>Desktop</a:t>
                      </a:r>
                      <a:endParaRPr lang="zh-CN" altLang="en-US" b="1" dirty="0">
                        <a:latin typeface="+mn-lt"/>
                      </a:endParaRPr>
                    </a:p>
                  </a:txBody>
                  <a:tcPr marT="0" marB="0" anchor="ct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mn-lt"/>
                        </a:rPr>
                        <a:t>Desktop</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53331670"/>
                  </a:ext>
                </a:extLst>
              </a:tr>
              <a:tr h="335933">
                <a:tc>
                  <a:txBody>
                    <a:bodyPr/>
                    <a:lstStyle/>
                    <a:p>
                      <a:pPr algn="r"/>
                      <a:r>
                        <a:rPr lang="en-US" altLang="zh-CN" b="1" dirty="0" smtClean="0">
                          <a:latin typeface="+mn-lt"/>
                        </a:rPr>
                        <a:t>Launch Date</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3/2/2017</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4/19/2018</a:t>
                      </a:r>
                      <a:endParaRPr lang="zh-CN" altLang="en-US" b="1" dirty="0">
                        <a:latin typeface="+mn-lt"/>
                      </a:endParaRPr>
                    </a:p>
                  </a:txBody>
                  <a:tcPr marT="0" marB="0" anchor="ctr"/>
                </a:tc>
                <a:tc>
                  <a:txBody>
                    <a:bodyPr/>
                    <a:lstStyle/>
                    <a:p>
                      <a:pPr algn="ctr"/>
                      <a:r>
                        <a:rPr lang="en-US" altLang="zh-CN" b="1" dirty="0" smtClean="0">
                          <a:latin typeface="+mn-lt"/>
                        </a:rPr>
                        <a:t>4/19/2018</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8336423"/>
                  </a:ext>
                </a:extLst>
              </a:tr>
              <a:tr h="335933">
                <a:tc>
                  <a:txBody>
                    <a:bodyPr/>
                    <a:lstStyle/>
                    <a:p>
                      <a:pPr algn="r"/>
                      <a:r>
                        <a:rPr lang="en-US" altLang="zh-CN" b="1" dirty="0" smtClean="0">
                          <a:latin typeface="+mn-lt"/>
                        </a:rPr>
                        <a:t>Total L1/L2/L3 Cache</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768KB/4MB/16MB</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768kB/4MB/16MB</a:t>
                      </a:r>
                      <a:endParaRPr lang="zh-CN" altLang="en-US" b="1" dirty="0">
                        <a:latin typeface="+mn-lt"/>
                      </a:endParaRPr>
                    </a:p>
                  </a:txBody>
                  <a:tcPr marT="0" marB="0" anchor="ctr"/>
                </a:tc>
                <a:tc>
                  <a:txBody>
                    <a:bodyPr/>
                    <a:lstStyle/>
                    <a:p>
                      <a:pPr algn="ctr"/>
                      <a:r>
                        <a:rPr lang="en-US" altLang="zh-CN" b="1" dirty="0" smtClean="0">
                          <a:latin typeface="+mn-lt"/>
                        </a:rPr>
                        <a:t>768kB/4MB/16MB</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78608494"/>
                  </a:ext>
                </a:extLst>
              </a:tr>
              <a:tr h="335933">
                <a:tc>
                  <a:txBody>
                    <a:bodyPr/>
                    <a:lstStyle/>
                    <a:p>
                      <a:pPr algn="r"/>
                      <a:r>
                        <a:rPr lang="en-US" altLang="zh-CN" b="1" dirty="0" smtClean="0">
                          <a:latin typeface="+mn-lt"/>
                        </a:rPr>
                        <a:t>CMOS</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14nm</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12nm </a:t>
                      </a:r>
                      <a:r>
                        <a:rPr lang="en-US" altLang="zh-CN" b="1" dirty="0" err="1" smtClean="0">
                          <a:latin typeface="+mn-lt"/>
                        </a:rPr>
                        <a:t>FinFET</a:t>
                      </a:r>
                      <a:endParaRPr lang="zh-CN" altLang="en-US" b="1" dirty="0">
                        <a:latin typeface="+mn-lt"/>
                      </a:endParaRPr>
                    </a:p>
                  </a:txBody>
                  <a:tcPr marT="0" marB="0" anchor="ctr"/>
                </a:tc>
                <a:tc>
                  <a:txBody>
                    <a:bodyPr/>
                    <a:lstStyle/>
                    <a:p>
                      <a:pPr algn="ctr"/>
                      <a:r>
                        <a:rPr lang="en-US" altLang="zh-CN" b="1" dirty="0" smtClean="0">
                          <a:latin typeface="+mn-lt"/>
                        </a:rPr>
                        <a:t>12nm </a:t>
                      </a:r>
                      <a:r>
                        <a:rPr lang="en-US" altLang="zh-CN" b="1" dirty="0" err="1" smtClean="0">
                          <a:latin typeface="+mn-lt"/>
                        </a:rPr>
                        <a:t>FinFET</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50829098"/>
                  </a:ext>
                </a:extLst>
              </a:tr>
              <a:tr h="335933">
                <a:tc>
                  <a:txBody>
                    <a:bodyPr/>
                    <a:lstStyle/>
                    <a:p>
                      <a:pPr algn="r"/>
                      <a:r>
                        <a:rPr lang="en-US" altLang="zh-CN" b="1" dirty="0" smtClean="0">
                          <a:latin typeface="+mn-lt"/>
                        </a:rPr>
                        <a:t>PCI-E version</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err="1" smtClean="0"/>
                        <a:t>PCIe</a:t>
                      </a:r>
                      <a:r>
                        <a:rPr lang="en-US" altLang="zh-CN" b="1" dirty="0" smtClean="0"/>
                        <a:t> 3.0</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err="1" smtClean="0">
                          <a:latin typeface="+mn-lt"/>
                        </a:rPr>
                        <a:t>PCIe</a:t>
                      </a:r>
                      <a:r>
                        <a:rPr lang="en-US" altLang="zh-CN" b="1" baseline="0" dirty="0" smtClean="0">
                          <a:latin typeface="+mn-lt"/>
                        </a:rPr>
                        <a:t> 3.0 x16</a:t>
                      </a:r>
                      <a:endParaRPr lang="zh-CN" altLang="en-US" b="1" dirty="0">
                        <a:latin typeface="+mn-lt"/>
                      </a:endParaRPr>
                    </a:p>
                  </a:txBody>
                  <a:tcPr marT="0" marB="0" anchor="ctr"/>
                </a:tc>
                <a:tc>
                  <a:txBody>
                    <a:bodyPr/>
                    <a:lstStyle/>
                    <a:p>
                      <a:pPr algn="ctr"/>
                      <a:r>
                        <a:rPr lang="en-US" altLang="zh-CN" b="1" dirty="0" err="1" smtClean="0">
                          <a:latin typeface="+mn-lt"/>
                        </a:rPr>
                        <a:t>PCIe</a:t>
                      </a:r>
                      <a:r>
                        <a:rPr lang="en-US" altLang="zh-CN" b="1" baseline="0" dirty="0" smtClean="0">
                          <a:latin typeface="+mn-lt"/>
                        </a:rPr>
                        <a:t> 3.0 x16</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9955368"/>
                  </a:ext>
                </a:extLst>
              </a:tr>
              <a:tr h="335933">
                <a:tc>
                  <a:txBody>
                    <a:bodyPr/>
                    <a:lstStyle/>
                    <a:p>
                      <a:pPr algn="r"/>
                      <a:r>
                        <a:rPr lang="en-US" altLang="zh-CN" b="1" dirty="0" smtClean="0">
                          <a:latin typeface="+mn-lt"/>
                        </a:rPr>
                        <a:t># of CPU cores</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8</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8</a:t>
                      </a:r>
                      <a:endParaRPr lang="zh-CN" altLang="en-US" b="1" dirty="0">
                        <a:latin typeface="+mn-lt"/>
                      </a:endParaRPr>
                    </a:p>
                  </a:txBody>
                  <a:tcPr marT="0" marB="0" anchor="ctr"/>
                </a:tc>
                <a:tc>
                  <a:txBody>
                    <a:bodyPr/>
                    <a:lstStyle/>
                    <a:p>
                      <a:pPr algn="ctr"/>
                      <a:r>
                        <a:rPr lang="en-US" altLang="zh-CN" b="1" dirty="0" smtClean="0">
                          <a:latin typeface="+mn-lt"/>
                        </a:rPr>
                        <a:t>8</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989674"/>
                  </a:ext>
                </a:extLst>
              </a:tr>
              <a:tr h="335933">
                <a:tc>
                  <a:txBody>
                    <a:bodyPr/>
                    <a:lstStyle/>
                    <a:p>
                      <a:pPr algn="r"/>
                      <a:r>
                        <a:rPr lang="en-US" altLang="zh-CN" b="1" dirty="0" smtClean="0">
                          <a:latin typeface="+mn-lt"/>
                        </a:rPr>
                        <a:t># of threads</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16</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16</a:t>
                      </a:r>
                      <a:endParaRPr lang="zh-CN" altLang="en-US" b="1" dirty="0">
                        <a:latin typeface="+mn-lt"/>
                      </a:endParaRPr>
                    </a:p>
                  </a:txBody>
                  <a:tcPr marT="0" marB="0" anchor="ctr"/>
                </a:tc>
                <a:tc>
                  <a:txBody>
                    <a:bodyPr/>
                    <a:lstStyle/>
                    <a:p>
                      <a:pPr algn="ctr"/>
                      <a:r>
                        <a:rPr lang="en-US" altLang="zh-CN" b="1" dirty="0" smtClean="0">
                          <a:latin typeface="+mn-lt"/>
                        </a:rPr>
                        <a:t>16</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4865004"/>
                  </a:ext>
                </a:extLst>
              </a:tr>
              <a:tr h="335933">
                <a:tc>
                  <a:txBody>
                    <a:bodyPr/>
                    <a:lstStyle/>
                    <a:p>
                      <a:pPr algn="r"/>
                      <a:r>
                        <a:rPr lang="en-US" altLang="zh-CN" b="1" dirty="0" smtClean="0">
                          <a:latin typeface="+mn-lt"/>
                        </a:rPr>
                        <a:t>Base clock speed</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3.6GHz</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3.2GHz</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3.7GHz</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374893674"/>
                  </a:ext>
                </a:extLst>
              </a:tr>
              <a:tr h="335933">
                <a:tc>
                  <a:txBody>
                    <a:bodyPr/>
                    <a:lstStyle/>
                    <a:p>
                      <a:pPr algn="r"/>
                      <a:r>
                        <a:rPr lang="en-US" altLang="zh-CN" b="1" dirty="0" smtClean="0">
                          <a:latin typeface="+mn-lt"/>
                        </a:rPr>
                        <a:t>MAX turbo core speed</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4GHz</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4.1GHz</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4.3GHz</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673571976"/>
                  </a:ext>
                </a:extLst>
              </a:tr>
              <a:tr h="335933">
                <a:tc>
                  <a:txBody>
                    <a:bodyPr/>
                    <a:lstStyle/>
                    <a:p>
                      <a:pPr algn="r"/>
                      <a:r>
                        <a:rPr lang="en-US" altLang="zh-CN" b="1" dirty="0" smtClean="0">
                          <a:latin typeface="+mn-lt"/>
                        </a:rPr>
                        <a:t>MAX temps</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latin typeface="+mn-lt"/>
                        </a:rPr>
                        <a:t>95℃</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95℃</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85℃</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2310129121"/>
                  </a:ext>
                </a:extLst>
              </a:tr>
              <a:tr h="335933">
                <a:tc>
                  <a:txBody>
                    <a:bodyPr/>
                    <a:lstStyle/>
                    <a:p>
                      <a:pPr algn="r"/>
                      <a:r>
                        <a:rPr lang="en-US" altLang="zh-CN" b="1" dirty="0" smtClean="0">
                          <a:latin typeface="+mn-lt"/>
                        </a:rPr>
                        <a:t>TDP</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95W</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65W</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105W</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3590161255"/>
                  </a:ext>
                </a:extLst>
              </a:tr>
              <a:tr h="335933">
                <a:tc>
                  <a:txBody>
                    <a:bodyPr/>
                    <a:lstStyle/>
                    <a:p>
                      <a:pPr algn="r"/>
                      <a:r>
                        <a:rPr lang="en-US" altLang="zh-CN" b="1" dirty="0" smtClean="0">
                          <a:latin typeface="+mn-lt"/>
                        </a:rPr>
                        <a:t>MAX memory speed</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2667MHz</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2933MHz</a:t>
                      </a:r>
                      <a:endParaRPr lang="zh-CN" altLang="en-US" b="1" dirty="0">
                        <a:latin typeface="+mn-lt"/>
                      </a:endParaRPr>
                    </a:p>
                  </a:txBody>
                  <a:tcPr marT="0" marB="0" anchor="ctr"/>
                </a:tc>
                <a:tc>
                  <a:txBody>
                    <a:bodyPr/>
                    <a:lstStyle/>
                    <a:p>
                      <a:pPr algn="ctr"/>
                      <a:r>
                        <a:rPr lang="en-US" altLang="zh-CN" b="1" dirty="0" smtClean="0">
                          <a:latin typeface="+mn-lt"/>
                        </a:rPr>
                        <a:t>2933MHz</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0742276"/>
                  </a:ext>
                </a:extLst>
              </a:tr>
              <a:tr h="335933">
                <a:tc>
                  <a:txBody>
                    <a:bodyPr/>
                    <a:lstStyle/>
                    <a:p>
                      <a:pPr algn="r"/>
                      <a:r>
                        <a:rPr lang="en-US" altLang="zh-CN" b="1" dirty="0" smtClean="0">
                          <a:latin typeface="+mn-lt"/>
                        </a:rPr>
                        <a:t>Memory interface</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DDR4</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DDR4</a:t>
                      </a:r>
                      <a:endParaRPr lang="zh-CN" altLang="en-US" b="1" dirty="0">
                        <a:latin typeface="+mn-lt"/>
                      </a:endParaRPr>
                    </a:p>
                  </a:txBody>
                  <a:tcPr marT="0" marB="0" anchor="ctr"/>
                </a:tc>
                <a:tc>
                  <a:txBody>
                    <a:bodyPr/>
                    <a:lstStyle/>
                    <a:p>
                      <a:pPr algn="ctr"/>
                      <a:r>
                        <a:rPr lang="en-US" altLang="zh-CN" b="1" dirty="0" smtClean="0">
                          <a:latin typeface="+mn-lt"/>
                        </a:rPr>
                        <a:t>DDR4</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17835074"/>
                  </a:ext>
                </a:extLst>
              </a:tr>
              <a:tr h="335933">
                <a:tc>
                  <a:txBody>
                    <a:bodyPr/>
                    <a:lstStyle/>
                    <a:p>
                      <a:pPr algn="r"/>
                      <a:r>
                        <a:rPr lang="en-US" altLang="zh-CN" b="1" dirty="0" smtClean="0">
                          <a:latin typeface="+mn-lt"/>
                        </a:rPr>
                        <a:t>Memory channels</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2</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2</a:t>
                      </a:r>
                      <a:endParaRPr lang="zh-CN" altLang="en-US" b="1" dirty="0">
                        <a:latin typeface="+mn-lt"/>
                      </a:endParaRPr>
                    </a:p>
                  </a:txBody>
                  <a:tcPr marT="0" marB="0" anchor="ctr"/>
                </a:tc>
                <a:tc>
                  <a:txBody>
                    <a:bodyPr/>
                    <a:lstStyle/>
                    <a:p>
                      <a:pPr algn="ctr"/>
                      <a:r>
                        <a:rPr lang="en-US" altLang="zh-CN" b="1" dirty="0" smtClean="0">
                          <a:latin typeface="+mn-lt"/>
                        </a:rPr>
                        <a:t>2</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058295"/>
                  </a:ext>
                </a:extLst>
              </a:tr>
              <a:tr h="793656">
                <a:tc>
                  <a:txBody>
                    <a:bodyPr/>
                    <a:lstStyle/>
                    <a:p>
                      <a:pPr algn="r"/>
                      <a:r>
                        <a:rPr lang="en-US" altLang="zh-CN" b="1" dirty="0" smtClean="0">
                          <a:latin typeface="+mn-lt"/>
                        </a:rPr>
                        <a:t>Price</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tc>
                  <a:txBody>
                    <a:bodyPr/>
                    <a:lstStyle/>
                    <a:p>
                      <a:pPr algn="ctr">
                        <a:lnSpc>
                          <a:spcPct val="80000"/>
                        </a:lnSpc>
                        <a:spcBef>
                          <a:spcPts val="300"/>
                        </a:spcBef>
                        <a:spcAft>
                          <a:spcPts val="300"/>
                        </a:spcAft>
                      </a:pPr>
                      <a:r>
                        <a:rPr lang="en-US" altLang="zh-CN" b="1" dirty="0" smtClean="0">
                          <a:latin typeface="+mn-lt"/>
                        </a:rPr>
                        <a:t>from $219.99</a:t>
                      </a:r>
                      <a:br>
                        <a:rPr lang="en-US" altLang="zh-CN" b="1" dirty="0" smtClean="0">
                          <a:latin typeface="+mn-lt"/>
                        </a:rPr>
                      </a:br>
                      <a:r>
                        <a:rPr lang="en-US" altLang="zh-CN" b="1" dirty="0" smtClean="0">
                          <a:latin typeface="+mn-lt"/>
                        </a:rPr>
                        <a:t>plus shipping</a:t>
                      </a:r>
                    </a:p>
                    <a:p>
                      <a:pPr algn="ctr">
                        <a:lnSpc>
                          <a:spcPct val="80000"/>
                        </a:lnSpc>
                        <a:spcBef>
                          <a:spcPts val="300"/>
                        </a:spcBef>
                        <a:spcAft>
                          <a:spcPts val="300"/>
                        </a:spcAft>
                      </a:pPr>
                      <a:r>
                        <a:rPr lang="zh-CN" altLang="en-US" b="1" dirty="0" smtClean="0">
                          <a:latin typeface="+mn-lt"/>
                        </a:rPr>
                        <a:t>京东￥</a:t>
                      </a:r>
                      <a:r>
                        <a:rPr lang="en-US" altLang="zh-CN" b="1" dirty="0" smtClean="0">
                          <a:latin typeface="+mn-lt"/>
                        </a:rPr>
                        <a:t>2249</a:t>
                      </a:r>
                      <a:endParaRPr lang="zh-CN" altLang="en-US" b="1" dirty="0"/>
                    </a:p>
                  </a:txBody>
                  <a:tcPr marL="36000" marR="36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rgbClr val="FFFFCC"/>
                    </a:solidFill>
                  </a:tcPr>
                </a:tc>
                <a:tc>
                  <a:txBody>
                    <a:bodyPr/>
                    <a:lstStyle/>
                    <a:p>
                      <a:pPr algn="ctr">
                        <a:lnSpc>
                          <a:spcPct val="80000"/>
                        </a:lnSpc>
                        <a:spcBef>
                          <a:spcPts val="300"/>
                        </a:spcBef>
                        <a:spcAft>
                          <a:spcPts val="300"/>
                        </a:spcAft>
                      </a:pPr>
                      <a:r>
                        <a:rPr lang="en-US" altLang="zh-CN" b="1" dirty="0" smtClean="0">
                          <a:latin typeface="+mn-lt"/>
                        </a:rPr>
                        <a:t>from $269.99</a:t>
                      </a:r>
                      <a:br>
                        <a:rPr lang="en-US" altLang="zh-CN" b="1" dirty="0" smtClean="0">
                          <a:latin typeface="+mn-lt"/>
                        </a:rPr>
                      </a:br>
                      <a:r>
                        <a:rPr lang="en-US" altLang="zh-CN" b="1" dirty="0" smtClean="0">
                          <a:latin typeface="+mn-lt"/>
                        </a:rPr>
                        <a:t>plus shipping</a:t>
                      </a:r>
                    </a:p>
                    <a:p>
                      <a:pPr algn="ctr">
                        <a:lnSpc>
                          <a:spcPct val="80000"/>
                        </a:lnSpc>
                        <a:spcBef>
                          <a:spcPts val="300"/>
                        </a:spcBef>
                        <a:spcAft>
                          <a:spcPts val="300"/>
                        </a:spcAft>
                      </a:pPr>
                      <a:r>
                        <a:rPr lang="zh-CN" altLang="en-US" b="1" dirty="0" smtClean="0">
                          <a:latin typeface="+mn-lt"/>
                        </a:rPr>
                        <a:t>京东￥</a:t>
                      </a:r>
                      <a:r>
                        <a:rPr lang="en-US" altLang="zh-CN" b="1" dirty="0" smtClean="0">
                          <a:latin typeface="+mn-lt"/>
                        </a:rPr>
                        <a:t>2199</a:t>
                      </a:r>
                      <a:endParaRPr lang="zh-CN" altLang="en-US" b="1" dirty="0">
                        <a:latin typeface="+mn-lt"/>
                      </a:endParaRPr>
                    </a:p>
                  </a:txBody>
                  <a:tcPr marT="36000" marB="36000" anchor="ctr">
                    <a:lnB w="28575" cap="flat" cmpd="sng" algn="ctr">
                      <a:solidFill>
                        <a:schemeClr val="tx1"/>
                      </a:solidFill>
                      <a:prstDash val="solid"/>
                      <a:round/>
                      <a:headEnd type="none" w="med" len="med"/>
                      <a:tailEnd type="none" w="med" len="med"/>
                    </a:lnB>
                    <a:solidFill>
                      <a:srgbClr val="FFFFCC"/>
                    </a:solidFill>
                  </a:tcPr>
                </a:tc>
                <a:tc>
                  <a:txBody>
                    <a:bodyPr/>
                    <a:lstStyle/>
                    <a:p>
                      <a:pPr algn="ctr">
                        <a:lnSpc>
                          <a:spcPct val="80000"/>
                        </a:lnSpc>
                        <a:spcBef>
                          <a:spcPts val="300"/>
                        </a:spcBef>
                        <a:spcAft>
                          <a:spcPts val="300"/>
                        </a:spcAft>
                      </a:pPr>
                      <a:r>
                        <a:rPr lang="en-US" altLang="zh-CN" b="1" dirty="0" smtClean="0">
                          <a:latin typeface="+mn-lt"/>
                        </a:rPr>
                        <a:t>from $299.99</a:t>
                      </a:r>
                      <a:br>
                        <a:rPr lang="en-US" altLang="zh-CN" b="1" dirty="0" smtClean="0">
                          <a:latin typeface="+mn-lt"/>
                        </a:rPr>
                      </a:br>
                      <a:r>
                        <a:rPr lang="en-US" altLang="zh-CN" b="1" dirty="0" smtClean="0">
                          <a:latin typeface="+mn-lt"/>
                        </a:rPr>
                        <a:t>plus shipping</a:t>
                      </a:r>
                    </a:p>
                    <a:p>
                      <a:pPr algn="ctr">
                        <a:lnSpc>
                          <a:spcPct val="80000"/>
                        </a:lnSpc>
                        <a:spcBef>
                          <a:spcPts val="300"/>
                        </a:spcBef>
                        <a:spcAft>
                          <a:spcPts val="300"/>
                        </a:spcAft>
                      </a:pPr>
                      <a:r>
                        <a:rPr lang="zh-CN" altLang="en-US" b="1" dirty="0" smtClean="0">
                          <a:latin typeface="+mn-lt"/>
                        </a:rPr>
                        <a:t>京东￥</a:t>
                      </a:r>
                      <a:r>
                        <a:rPr lang="en-US" altLang="zh-CN" b="1" dirty="0" smtClean="0">
                          <a:latin typeface="+mn-lt"/>
                        </a:rPr>
                        <a:t>2649</a:t>
                      </a:r>
                      <a:endParaRPr lang="zh-CN" altLang="en-US" b="1" dirty="0">
                        <a:latin typeface="+mn-lt"/>
                      </a:endParaRPr>
                    </a:p>
                  </a:txBody>
                  <a:tcPr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698405586"/>
                  </a:ext>
                </a:extLst>
              </a:tr>
            </a:tbl>
          </a:graphicData>
        </a:graphic>
      </p:graphicFrame>
    </p:spTree>
    <p:extLst>
      <p:ext uri="{BB962C8B-B14F-4D97-AF65-F5344CB8AC3E}">
        <p14:creationId xmlns:p14="http://schemas.microsoft.com/office/powerpoint/2010/main" val="4091642844"/>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85545122-734B-4AD7-80D3-18E04A7B9A19}" type="slidenum">
              <a:rPr lang="zh-CN" altLang="en-US" smtClean="0"/>
              <a:pPr/>
              <a:t>57</a:t>
            </a:fld>
            <a:endParaRPr lang="en-US" altLang="zh-CN"/>
          </a:p>
        </p:txBody>
      </p:sp>
      <p:sp>
        <p:nvSpPr>
          <p:cNvPr id="3" name="标题 2"/>
          <p:cNvSpPr>
            <a:spLocks noGrp="1"/>
          </p:cNvSpPr>
          <p:nvPr>
            <p:ph type="title"/>
          </p:nvPr>
        </p:nvSpPr>
        <p:spPr/>
        <p:txBody>
          <a:bodyPr/>
          <a:lstStyle/>
          <a:p>
            <a:r>
              <a:rPr lang="en-US" altLang="zh-CN" dirty="0"/>
              <a:t>AMD </a:t>
            </a:r>
            <a:r>
              <a:rPr lang="zh-CN" altLang="en-US" dirty="0"/>
              <a:t>处理器</a:t>
            </a:r>
          </a:p>
        </p:txBody>
      </p:sp>
      <p:sp>
        <p:nvSpPr>
          <p:cNvPr id="6" name="矩形 5"/>
          <p:cNvSpPr/>
          <p:nvPr/>
        </p:nvSpPr>
        <p:spPr>
          <a:xfrm>
            <a:off x="2902894" y="44450"/>
            <a:ext cx="6205610" cy="523220"/>
          </a:xfrm>
          <a:prstGeom prst="rect">
            <a:avLst/>
          </a:prstGeom>
        </p:spPr>
        <p:txBody>
          <a:bodyPr wrap="none">
            <a:spAutoFit/>
          </a:bodyPr>
          <a:lstStyle/>
          <a:p>
            <a:pPr algn="l"/>
            <a:r>
              <a:rPr lang="zh-CN" altLang="en-US" sz="2800" b="1" dirty="0">
                <a:solidFill>
                  <a:srgbClr val="FF0000"/>
                </a:solidFill>
                <a:latin typeface="+mn-lt"/>
                <a:ea typeface="+mn-ea"/>
              </a:rPr>
              <a:t>锐</a:t>
            </a:r>
            <a:r>
              <a:rPr lang="zh-CN" altLang="en-US" sz="2800" b="1" dirty="0" smtClean="0">
                <a:solidFill>
                  <a:srgbClr val="FF0000"/>
                </a:solidFill>
                <a:latin typeface="+mn-lt"/>
                <a:ea typeface="+mn-ea"/>
              </a:rPr>
              <a:t>龙</a:t>
            </a:r>
            <a:r>
              <a:rPr lang="zh-CN" altLang="en-US" sz="2800" b="1" dirty="0">
                <a:solidFill>
                  <a:srgbClr val="0000FF"/>
                </a:solidFill>
              </a:rPr>
              <a:t>线程撕裂</a:t>
            </a:r>
            <a:r>
              <a:rPr lang="zh-CN" altLang="en-US" sz="2800" b="1" dirty="0" smtClean="0">
                <a:solidFill>
                  <a:srgbClr val="0000FF"/>
                </a:solidFill>
              </a:rPr>
              <a:t>者</a:t>
            </a:r>
            <a:r>
              <a:rPr lang="en-US" altLang="zh-CN" sz="2800" b="1" dirty="0">
                <a:solidFill>
                  <a:srgbClr val="0000FF"/>
                </a:solidFill>
                <a:latin typeface="+mn-ea"/>
                <a:ea typeface="+mn-ea"/>
              </a:rPr>
              <a:t>(</a:t>
            </a:r>
            <a:r>
              <a:rPr lang="en-US" altLang="zh-CN" sz="2800" b="1" dirty="0" smtClean="0">
                <a:solidFill>
                  <a:srgbClr val="FF0000"/>
                </a:solidFill>
                <a:latin typeface="+mn-lt"/>
                <a:ea typeface="+mn-ea"/>
              </a:rPr>
              <a:t>Ryzen</a:t>
            </a:r>
            <a:r>
              <a:rPr lang="en-US" altLang="zh-CN" sz="2800" b="1" dirty="0" smtClean="0">
                <a:solidFill>
                  <a:srgbClr val="0000FF"/>
                </a:solidFill>
                <a:latin typeface="+mn-lt"/>
                <a:ea typeface="+mn-ea"/>
              </a:rPr>
              <a:t> </a:t>
            </a:r>
            <a:r>
              <a:rPr lang="en-US" altLang="zh-CN" sz="2800" b="1" dirty="0" err="1" smtClean="0">
                <a:solidFill>
                  <a:srgbClr val="0000FF"/>
                </a:solidFill>
                <a:latin typeface="+mn-lt"/>
                <a:ea typeface="+mn-ea"/>
              </a:rPr>
              <a:t>Threadripper</a:t>
            </a:r>
            <a:r>
              <a:rPr lang="en-US" altLang="zh-CN" sz="2800" b="1" dirty="0" smtClean="0">
                <a:solidFill>
                  <a:srgbClr val="0000FF"/>
                </a:solidFill>
                <a:latin typeface="+mn-ea"/>
                <a:ea typeface="+mn-ea"/>
              </a:rPr>
              <a:t>)</a:t>
            </a:r>
            <a:endParaRPr lang="zh-CN" altLang="en-US" sz="2800" b="1" dirty="0">
              <a:solidFill>
                <a:srgbClr val="0000FF"/>
              </a:solidFill>
              <a:latin typeface="+mn-ea"/>
              <a:ea typeface="+mn-ea"/>
            </a:endParaRPr>
          </a:p>
        </p:txBody>
      </p:sp>
      <p:graphicFrame>
        <p:nvGraphicFramePr>
          <p:cNvPr id="7" name="表格 6"/>
          <p:cNvGraphicFramePr>
            <a:graphicFrameLocks noGrp="1"/>
          </p:cNvGraphicFramePr>
          <p:nvPr>
            <p:extLst>
              <p:ext uri="{D42A27DB-BD31-4B8C-83A1-F6EECF244321}">
                <p14:modId xmlns:p14="http://schemas.microsoft.com/office/powerpoint/2010/main" val="215233570"/>
              </p:ext>
            </p:extLst>
          </p:nvPr>
        </p:nvGraphicFramePr>
        <p:xfrm>
          <a:off x="179512" y="692696"/>
          <a:ext cx="8784979" cy="57606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1603723278"/>
                    </a:ext>
                  </a:extLst>
                </a:gridCol>
                <a:gridCol w="1008112">
                  <a:extLst>
                    <a:ext uri="{9D8B030D-6E8A-4147-A177-3AD203B41FA5}">
                      <a16:colId xmlns:a16="http://schemas.microsoft.com/office/drawing/2014/main" val="3042457978"/>
                    </a:ext>
                  </a:extLst>
                </a:gridCol>
                <a:gridCol w="936104">
                  <a:extLst>
                    <a:ext uri="{9D8B030D-6E8A-4147-A177-3AD203B41FA5}">
                      <a16:colId xmlns:a16="http://schemas.microsoft.com/office/drawing/2014/main" val="1744530543"/>
                    </a:ext>
                  </a:extLst>
                </a:gridCol>
                <a:gridCol w="1440160">
                  <a:extLst>
                    <a:ext uri="{9D8B030D-6E8A-4147-A177-3AD203B41FA5}">
                      <a16:colId xmlns:a16="http://schemas.microsoft.com/office/drawing/2014/main" val="2313495"/>
                    </a:ext>
                  </a:extLst>
                </a:gridCol>
                <a:gridCol w="1440160">
                  <a:extLst>
                    <a:ext uri="{9D8B030D-6E8A-4147-A177-3AD203B41FA5}">
                      <a16:colId xmlns:a16="http://schemas.microsoft.com/office/drawing/2014/main" val="3118574134"/>
                    </a:ext>
                  </a:extLst>
                </a:gridCol>
                <a:gridCol w="1368152">
                  <a:extLst>
                    <a:ext uri="{9D8B030D-6E8A-4147-A177-3AD203B41FA5}">
                      <a16:colId xmlns:a16="http://schemas.microsoft.com/office/drawing/2014/main" val="461252767"/>
                    </a:ext>
                  </a:extLst>
                </a:gridCol>
                <a:gridCol w="1512171">
                  <a:extLst>
                    <a:ext uri="{9D8B030D-6E8A-4147-A177-3AD203B41FA5}">
                      <a16:colId xmlns:a16="http://schemas.microsoft.com/office/drawing/2014/main" val="243398530"/>
                    </a:ext>
                  </a:extLst>
                </a:gridCol>
              </a:tblGrid>
              <a:tr h="720080">
                <a:tc>
                  <a:txBody>
                    <a:bodyPr/>
                    <a:lstStyle/>
                    <a:p>
                      <a:pPr algn="ct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核心</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数量</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线程</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数量</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最大加速</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时钟频率</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基准</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时钟频率</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散热</a:t>
                      </a:r>
                      <a:r>
                        <a:rPr lang="en-US" altLang="zh-CN" sz="2000" b="1" dirty="0" smtClean="0">
                          <a:latin typeface="+mn-lt"/>
                          <a:ea typeface="+mn-ea"/>
                        </a:rPr>
                        <a:t/>
                      </a:r>
                      <a:br>
                        <a:rPr lang="en-US" altLang="zh-CN" sz="2000" b="1" dirty="0" smtClean="0">
                          <a:latin typeface="+mn-lt"/>
                          <a:ea typeface="+mn-ea"/>
                        </a:rPr>
                      </a:br>
                      <a:r>
                        <a:rPr lang="zh-CN" altLang="en-US" sz="2000" b="1" dirty="0" smtClean="0">
                          <a:latin typeface="+mn-lt"/>
                          <a:ea typeface="+mn-ea"/>
                        </a:rPr>
                        <a:t>解决方案</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默认</a:t>
                      </a:r>
                      <a:r>
                        <a:rPr lang="en-US" altLang="zh-CN" sz="2000" b="1" dirty="0" smtClean="0">
                          <a:latin typeface="+mn-lt"/>
                          <a:ea typeface="+mn-ea"/>
                        </a:rPr>
                        <a:t>TDP</a:t>
                      </a:r>
                      <a:br>
                        <a:rPr lang="en-US" altLang="zh-CN" sz="2000" b="1" dirty="0" smtClean="0">
                          <a:latin typeface="+mn-lt"/>
                          <a:ea typeface="+mn-ea"/>
                        </a:rPr>
                      </a:br>
                      <a:r>
                        <a:rPr lang="en-US" altLang="zh-CN" sz="2000" b="1" dirty="0" smtClean="0">
                          <a:latin typeface="+mn-lt"/>
                          <a:ea typeface="+mn-ea"/>
                        </a:rPr>
                        <a:t>/TDP</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009856"/>
                  </a:ext>
                </a:extLst>
              </a:tr>
              <a:tr h="720080">
                <a:tc>
                  <a:txBody>
                    <a:bodyPr/>
                    <a:lstStyle/>
                    <a:p>
                      <a:pPr algn="ctr"/>
                      <a:r>
                        <a:rPr lang="en-US" altLang="zh-CN" sz="2000" b="1" dirty="0" smtClean="0">
                          <a:latin typeface="+mn-lt"/>
                          <a:ea typeface="+mn-ea"/>
                        </a:rPr>
                        <a:t>2990WX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32</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64</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4.2GHz</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3GHz</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smtClean="0">
                          <a:latin typeface="+mn-lt"/>
                          <a:ea typeface="+mn-ea"/>
                        </a:rPr>
                        <a:t>250W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2753229"/>
                  </a:ext>
                </a:extLst>
              </a:tr>
              <a:tr h="720080">
                <a:tc>
                  <a:txBody>
                    <a:bodyPr/>
                    <a:lstStyle/>
                    <a:p>
                      <a:pPr algn="ctr"/>
                      <a:r>
                        <a:rPr lang="en-US" altLang="zh-CN" sz="2000" b="1" dirty="0" smtClean="0">
                          <a:latin typeface="+mn-lt"/>
                          <a:ea typeface="+mn-ea"/>
                        </a:rPr>
                        <a:t>2970WX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smtClean="0">
                          <a:latin typeface="+mn-lt"/>
                          <a:ea typeface="+mn-ea"/>
                        </a:rPr>
                        <a:t>24</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48</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4.2GHz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3GHz</a:t>
                      </a:r>
                      <a:endParaRPr lang="zh-CN" altLang="en-US" sz="2000" b="1" dirty="0">
                        <a:latin typeface="+mn-lt"/>
                        <a:ea typeface="+mn-ea"/>
                      </a:endParaRPr>
                    </a:p>
                  </a:txBody>
                  <a:tcPr marL="36000" marR="36000" marT="36000" marB="36000" anchor="ct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250W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41253950"/>
                  </a:ext>
                </a:extLst>
              </a:tr>
              <a:tr h="720080">
                <a:tc>
                  <a:txBody>
                    <a:bodyPr/>
                    <a:lstStyle/>
                    <a:p>
                      <a:pPr algn="ctr"/>
                      <a:r>
                        <a:rPr lang="en-US" altLang="zh-CN" sz="2000" b="1" dirty="0" smtClean="0">
                          <a:latin typeface="+mn-lt"/>
                          <a:ea typeface="+mn-ea"/>
                        </a:rPr>
                        <a:t>2950X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smtClean="0">
                          <a:latin typeface="+mn-lt"/>
                          <a:ea typeface="+mn-ea"/>
                        </a:rPr>
                        <a:t>16</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32</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4.4GHz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3.5GHz</a:t>
                      </a:r>
                      <a:endParaRPr lang="zh-CN" altLang="en-US" sz="2000" b="1" dirty="0">
                        <a:latin typeface="+mn-lt"/>
                        <a:ea typeface="+mn-ea"/>
                      </a:endParaRPr>
                    </a:p>
                  </a:txBody>
                  <a:tcPr marL="36000" marR="36000" marT="36000" marB="36000" anchor="ct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180W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01449889"/>
                  </a:ext>
                </a:extLst>
              </a:tr>
              <a:tr h="720080">
                <a:tc>
                  <a:txBody>
                    <a:bodyPr/>
                    <a:lstStyle/>
                    <a:p>
                      <a:pPr algn="ctr"/>
                      <a:r>
                        <a:rPr lang="en-US" altLang="zh-CN" sz="2000" b="1" dirty="0" smtClean="0">
                          <a:latin typeface="+mn-lt"/>
                          <a:ea typeface="+mn-ea"/>
                        </a:rPr>
                        <a:t>2920X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smtClean="0">
                          <a:latin typeface="+mn-lt"/>
                          <a:ea typeface="+mn-ea"/>
                        </a:rPr>
                        <a:t>12</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24</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4.3GHz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3.5GHz</a:t>
                      </a:r>
                      <a:endParaRPr lang="zh-CN" altLang="en-US" sz="2000" b="1" dirty="0">
                        <a:latin typeface="+mn-lt"/>
                        <a:ea typeface="+mn-ea"/>
                      </a:endParaRPr>
                    </a:p>
                  </a:txBody>
                  <a:tcPr marL="36000" marR="36000" marT="36000" marB="36000" anchor="ct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180W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64271035"/>
                  </a:ext>
                </a:extLst>
              </a:tr>
              <a:tr h="720080">
                <a:tc>
                  <a:txBody>
                    <a:bodyPr/>
                    <a:lstStyle/>
                    <a:p>
                      <a:pPr algn="ctr"/>
                      <a:r>
                        <a:rPr lang="en-US" altLang="zh-CN" sz="2000" b="1" dirty="0" smtClean="0">
                          <a:latin typeface="+mn-lt"/>
                          <a:ea typeface="+mn-ea"/>
                        </a:rPr>
                        <a:t>1950X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smtClean="0">
                          <a:latin typeface="+mn-lt"/>
                          <a:ea typeface="+mn-ea"/>
                        </a:rPr>
                        <a:t>16</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32</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3.4GHz</a:t>
                      </a:r>
                      <a:endParaRPr lang="zh-CN" altLang="en-US" sz="2000" b="1" dirty="0">
                        <a:latin typeface="+mn-lt"/>
                        <a:ea typeface="+mn-ea"/>
                      </a:endParaRPr>
                    </a:p>
                  </a:txBody>
                  <a:tcPr marL="36000" marR="36000" marT="36000" marB="36000" anchor="ct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180W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682480"/>
                  </a:ext>
                </a:extLst>
              </a:tr>
              <a:tr h="720080">
                <a:tc>
                  <a:txBody>
                    <a:bodyPr/>
                    <a:lstStyle/>
                    <a:p>
                      <a:pPr algn="ctr"/>
                      <a:r>
                        <a:rPr lang="en-US" altLang="zh-CN" sz="2000" b="1" dirty="0" smtClean="0">
                          <a:latin typeface="+mn-lt"/>
                          <a:ea typeface="+mn-ea"/>
                        </a:rPr>
                        <a:t>1920X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smtClean="0">
                          <a:latin typeface="+mn-lt"/>
                          <a:ea typeface="+mn-ea"/>
                        </a:rPr>
                        <a:t>12</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smtClean="0">
                          <a:latin typeface="+mn-lt"/>
                          <a:ea typeface="+mn-ea"/>
                        </a:rPr>
                        <a:t>24</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4GHz</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3.5GHz</a:t>
                      </a:r>
                      <a:endParaRPr lang="zh-CN" altLang="en-US" sz="2000" b="1" dirty="0">
                        <a:latin typeface="+mn-lt"/>
                        <a:ea typeface="+mn-ea"/>
                      </a:endParaRPr>
                    </a:p>
                  </a:txBody>
                  <a:tcPr marL="36000" marR="36000" marT="36000" marB="36000" anchor="ct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tc>
                <a:tc>
                  <a:txBody>
                    <a:bodyPr/>
                    <a:lstStyle/>
                    <a:p>
                      <a:pPr algn="ctr"/>
                      <a:r>
                        <a:rPr lang="en-US" altLang="zh-CN" sz="2000" b="1" dirty="0" smtClean="0">
                          <a:latin typeface="+mn-lt"/>
                          <a:ea typeface="+mn-ea"/>
                        </a:rPr>
                        <a:t>180W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8749743"/>
                  </a:ext>
                </a:extLst>
              </a:tr>
              <a:tr h="720080">
                <a:tc>
                  <a:txBody>
                    <a:bodyPr/>
                    <a:lstStyle/>
                    <a:p>
                      <a:pPr algn="ctr"/>
                      <a:r>
                        <a:rPr lang="en-US" altLang="zh-CN" sz="2000" b="1" dirty="0" smtClean="0">
                          <a:latin typeface="+mn-lt"/>
                          <a:ea typeface="+mn-ea"/>
                        </a:rPr>
                        <a:t>1900X</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8</a:t>
                      </a:r>
                      <a:endParaRPr lang="zh-CN" altLang="en-US" sz="2000" b="1" dirty="0">
                        <a:latin typeface="+mn-lt"/>
                        <a:ea typeface="+mn-ea"/>
                      </a:endParaRPr>
                    </a:p>
                  </a:txBody>
                  <a:tcPr marL="36000" marR="36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16</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4GHz</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3.8GHz</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zh-CN" altLang="en-US" sz="2000" b="1" dirty="0" smtClean="0">
                          <a:latin typeface="+mn-lt"/>
                          <a:ea typeface="+mn-ea"/>
                        </a:rPr>
                        <a:t>不包含</a:t>
                      </a:r>
                      <a:endParaRPr lang="zh-CN" altLang="en-US" sz="2000" b="1" dirty="0">
                        <a:latin typeface="+mn-lt"/>
                        <a:ea typeface="+mn-ea"/>
                      </a:endParaRP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smtClean="0">
                          <a:latin typeface="+mn-lt"/>
                          <a:ea typeface="+mn-ea"/>
                        </a:rPr>
                        <a:t>180W</a:t>
                      </a:r>
                      <a:endParaRPr lang="zh-CN" altLang="en-US" sz="2000" b="1" dirty="0">
                        <a:latin typeface="+mn-lt"/>
                        <a:ea typeface="+mn-ea"/>
                      </a:endParaRPr>
                    </a:p>
                  </a:txBody>
                  <a:tcPr marL="36000" marR="36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583438"/>
                  </a:ext>
                </a:extLst>
              </a:tr>
            </a:tbl>
          </a:graphicData>
        </a:graphic>
      </p:graphicFrame>
    </p:spTree>
    <p:extLst>
      <p:ext uri="{BB962C8B-B14F-4D97-AF65-F5344CB8AC3E}">
        <p14:creationId xmlns:p14="http://schemas.microsoft.com/office/powerpoint/2010/main" val="805629228"/>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85545122-734B-4AD7-80D3-18E04A7B9A19}" type="slidenum">
              <a:rPr lang="zh-CN" altLang="en-US" smtClean="0"/>
              <a:pPr/>
              <a:t>58</a:t>
            </a:fld>
            <a:endParaRPr lang="en-US" altLang="zh-CN"/>
          </a:p>
        </p:txBody>
      </p:sp>
      <p:sp>
        <p:nvSpPr>
          <p:cNvPr id="5" name="标题 4"/>
          <p:cNvSpPr>
            <a:spLocks noGrp="1"/>
          </p:cNvSpPr>
          <p:nvPr>
            <p:ph type="title"/>
          </p:nvPr>
        </p:nvSpPr>
        <p:spPr/>
        <p:txBody>
          <a:bodyPr/>
          <a:lstStyle/>
          <a:p>
            <a:r>
              <a:rPr lang="en-US" altLang="zh-CN" dirty="0"/>
              <a:t>AMD </a:t>
            </a:r>
            <a:r>
              <a:rPr lang="zh-CN" altLang="en-US" dirty="0"/>
              <a:t>处理器</a:t>
            </a:r>
          </a:p>
        </p:txBody>
      </p:sp>
      <p:graphicFrame>
        <p:nvGraphicFramePr>
          <p:cNvPr id="9" name="表格 8"/>
          <p:cNvGraphicFramePr>
            <a:graphicFrameLocks noGrp="1"/>
          </p:cNvGraphicFramePr>
          <p:nvPr>
            <p:extLst>
              <p:ext uri="{D42A27DB-BD31-4B8C-83A1-F6EECF244321}">
                <p14:modId xmlns:p14="http://schemas.microsoft.com/office/powerpoint/2010/main" val="1673756676"/>
              </p:ext>
            </p:extLst>
          </p:nvPr>
        </p:nvGraphicFramePr>
        <p:xfrm>
          <a:off x="323528" y="620688"/>
          <a:ext cx="8496623" cy="5832643"/>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1583755919"/>
                    </a:ext>
                  </a:extLst>
                </a:gridCol>
                <a:gridCol w="2016117">
                  <a:extLst>
                    <a:ext uri="{9D8B030D-6E8A-4147-A177-3AD203B41FA5}">
                      <a16:colId xmlns:a16="http://schemas.microsoft.com/office/drawing/2014/main" val="1149712496"/>
                    </a:ext>
                  </a:extLst>
                </a:gridCol>
                <a:gridCol w="2016117">
                  <a:extLst>
                    <a:ext uri="{9D8B030D-6E8A-4147-A177-3AD203B41FA5}">
                      <a16:colId xmlns:a16="http://schemas.microsoft.com/office/drawing/2014/main" val="2370371631"/>
                    </a:ext>
                  </a:extLst>
                </a:gridCol>
                <a:gridCol w="2016117">
                  <a:extLst>
                    <a:ext uri="{9D8B030D-6E8A-4147-A177-3AD203B41FA5}">
                      <a16:colId xmlns:a16="http://schemas.microsoft.com/office/drawing/2014/main" val="1521807028"/>
                    </a:ext>
                  </a:extLst>
                </a:gridCol>
              </a:tblGrid>
              <a:tr h="351364">
                <a:tc>
                  <a:txBody>
                    <a:bodyPr/>
                    <a:lstStyle/>
                    <a:p>
                      <a:endParaRPr lang="zh-CN" altLang="en-US" b="1" dirty="0">
                        <a:latin typeface="+mn-lt"/>
                      </a:endParaRPr>
                    </a:p>
                  </a:txBody>
                  <a:tcPr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t>1950X</a:t>
                      </a:r>
                      <a:endParaRPr lang="zh-CN" altLang="en-US" b="1" dirty="0"/>
                    </a:p>
                  </a:txBody>
                  <a:tcPr marL="36000" marR="36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t>2950X</a:t>
                      </a:r>
                      <a:endParaRPr lang="zh-CN" altLang="en-US" b="1" dirty="0">
                        <a:latin typeface="+mn-lt"/>
                      </a:endParaRPr>
                    </a:p>
                  </a:txBody>
                  <a:tcPr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1" dirty="0" smtClean="0"/>
                        <a:t>2990WX</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91610659"/>
                  </a:ext>
                </a:extLst>
              </a:tr>
              <a:tr h="351364">
                <a:tc>
                  <a:txBody>
                    <a:bodyPr/>
                    <a:lstStyle/>
                    <a:p>
                      <a:pPr algn="r"/>
                      <a:r>
                        <a:rPr lang="zh-CN" altLang="en-US" b="1" dirty="0" smtClean="0">
                          <a:latin typeface="+mn-lt"/>
                        </a:rPr>
                        <a:t>平台 </a:t>
                      </a:r>
                      <a:r>
                        <a:rPr lang="en-US" altLang="zh-CN" b="1" dirty="0" smtClean="0">
                          <a:latin typeface="+mn-lt"/>
                        </a:rPr>
                        <a:t>; </a:t>
                      </a:r>
                      <a:r>
                        <a:rPr lang="zh-CN" altLang="en-US" b="1" dirty="0" smtClean="0">
                          <a:latin typeface="+mn-lt"/>
                        </a:rPr>
                        <a:t>是否锁频</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latin typeface="+mn-lt"/>
                        </a:rPr>
                        <a:t>台式机 </a:t>
                      </a:r>
                      <a:r>
                        <a:rPr lang="en-US" altLang="zh-CN" b="1" dirty="0" smtClean="0">
                          <a:latin typeface="+mn-lt"/>
                        </a:rPr>
                        <a:t>; </a:t>
                      </a:r>
                      <a:r>
                        <a:rPr lang="zh-CN" altLang="en-US" b="1" dirty="0" smtClean="0">
                          <a:latin typeface="+mn-lt"/>
                        </a:rPr>
                        <a:t>不锁频</a:t>
                      </a:r>
                      <a:endParaRPr lang="zh-CN" altLang="en-US" b="1" dirty="0"/>
                    </a:p>
                  </a:txBody>
                  <a:tcPr marL="36000" marR="36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latin typeface="+mn-lt"/>
                        </a:rPr>
                        <a:t>台式机 </a:t>
                      </a:r>
                      <a:r>
                        <a:rPr lang="en-US" altLang="zh-CN" b="1" dirty="0" smtClean="0">
                          <a:latin typeface="+mn-lt"/>
                        </a:rPr>
                        <a:t>; </a:t>
                      </a:r>
                      <a:r>
                        <a:rPr lang="zh-CN" altLang="en-US" b="1" dirty="0" smtClean="0">
                          <a:latin typeface="+mn-lt"/>
                        </a:rPr>
                        <a:t>不锁频</a:t>
                      </a:r>
                      <a:endParaRPr lang="zh-CN" altLang="en-US" b="1" dirty="0">
                        <a:latin typeface="+mn-lt"/>
                      </a:endParaRPr>
                    </a:p>
                  </a:txBody>
                  <a:tcPr marT="0" marB="0" anchor="ct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latin typeface="+mn-lt"/>
                        </a:rPr>
                        <a:t>台式机 </a:t>
                      </a:r>
                      <a:r>
                        <a:rPr lang="en-US" altLang="zh-CN" b="1" dirty="0" smtClean="0">
                          <a:latin typeface="+mn-lt"/>
                        </a:rPr>
                        <a:t>; </a:t>
                      </a:r>
                      <a:r>
                        <a:rPr lang="zh-CN" altLang="en-US" b="1" dirty="0" smtClean="0">
                          <a:latin typeface="+mn-lt"/>
                        </a:rPr>
                        <a:t>不锁频</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53331670"/>
                  </a:ext>
                </a:extLst>
              </a:tr>
              <a:tr h="351364">
                <a:tc>
                  <a:txBody>
                    <a:bodyPr/>
                    <a:lstStyle/>
                    <a:p>
                      <a:pPr algn="r"/>
                      <a:r>
                        <a:rPr lang="zh-CN" altLang="en-US" b="1" dirty="0" smtClean="0">
                          <a:latin typeface="+mn-lt"/>
                        </a:rPr>
                        <a:t>发布日期</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7/31/2017</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8/31/2018</a:t>
                      </a:r>
                      <a:endParaRPr lang="zh-CN" altLang="en-US" b="1" dirty="0">
                        <a:latin typeface="+mn-lt"/>
                      </a:endParaRPr>
                    </a:p>
                  </a:txBody>
                  <a:tcPr marT="0" marB="0" anchor="ctr"/>
                </a:tc>
                <a:tc>
                  <a:txBody>
                    <a:bodyPr/>
                    <a:lstStyle/>
                    <a:p>
                      <a:pPr algn="ctr"/>
                      <a:r>
                        <a:rPr lang="en-US" altLang="zh-CN" b="1" dirty="0" smtClean="0">
                          <a:latin typeface="+mn-lt"/>
                        </a:rPr>
                        <a:t>8/13/2018</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8336423"/>
                  </a:ext>
                </a:extLst>
              </a:tr>
              <a:tr h="351364">
                <a:tc>
                  <a:txBody>
                    <a:bodyPr/>
                    <a:lstStyle/>
                    <a:p>
                      <a:pPr algn="r"/>
                      <a:r>
                        <a:rPr lang="en-US" altLang="zh-CN" b="1" dirty="0" smtClean="0">
                          <a:latin typeface="+mn-lt"/>
                        </a:rPr>
                        <a:t>Total L1/L2/L3 Cache</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1.5MB/8MB/32MB</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1.5MB/8MB/32MB</a:t>
                      </a:r>
                      <a:endParaRPr lang="zh-CN" altLang="en-US" b="1" dirty="0">
                        <a:latin typeface="+mn-lt"/>
                      </a:endParaRPr>
                    </a:p>
                  </a:txBody>
                  <a:tcPr marL="36000" marR="36000" marT="0" marB="0" anchor="ctr">
                    <a:solidFill>
                      <a:srgbClr val="FFFFCC"/>
                    </a:solidFill>
                  </a:tcPr>
                </a:tc>
                <a:tc>
                  <a:txBody>
                    <a:bodyPr/>
                    <a:lstStyle/>
                    <a:p>
                      <a:pPr algn="ctr"/>
                      <a:r>
                        <a:rPr lang="en-US" altLang="zh-CN" b="1" dirty="0" smtClean="0">
                          <a:latin typeface="+mn-lt"/>
                        </a:rPr>
                        <a:t>3MB/16MB/64MB</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2978608494"/>
                  </a:ext>
                </a:extLst>
              </a:tr>
              <a:tr h="351364">
                <a:tc>
                  <a:txBody>
                    <a:bodyPr/>
                    <a:lstStyle/>
                    <a:p>
                      <a:pPr algn="r"/>
                      <a:r>
                        <a:rPr lang="en-US" altLang="zh-CN" b="1" dirty="0" smtClean="0">
                          <a:latin typeface="+mn-lt"/>
                        </a:rPr>
                        <a:t>CMOS ; </a:t>
                      </a:r>
                      <a:r>
                        <a:rPr lang="zh-CN" altLang="en-US" b="1" dirty="0" smtClean="0">
                          <a:latin typeface="+mn-lt"/>
                        </a:rPr>
                        <a:t>封装</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latin typeface="+mn-lt"/>
                        </a:rPr>
                        <a:t>14nm ;</a:t>
                      </a:r>
                      <a:r>
                        <a:rPr lang="en-US" altLang="zh-CN" b="1" baseline="0" dirty="0" smtClean="0">
                          <a:latin typeface="+mn-lt"/>
                        </a:rPr>
                        <a:t> </a:t>
                      </a:r>
                      <a:r>
                        <a:rPr lang="en-US" altLang="zh-CN" b="1" dirty="0" smtClean="0">
                          <a:latin typeface="+mn-lt"/>
                        </a:rPr>
                        <a:t>sTR4</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12nm ;</a:t>
                      </a:r>
                      <a:r>
                        <a:rPr lang="en-US" altLang="zh-CN" b="1" baseline="0" dirty="0" smtClean="0">
                          <a:latin typeface="+mn-lt"/>
                        </a:rPr>
                        <a:t> </a:t>
                      </a:r>
                      <a:r>
                        <a:rPr lang="en-US" altLang="zh-CN" b="1" dirty="0" smtClean="0">
                          <a:latin typeface="+mn-lt"/>
                        </a:rPr>
                        <a:t>sTR4</a:t>
                      </a:r>
                      <a:endParaRPr lang="zh-CN" altLang="en-US" b="1" dirty="0">
                        <a:latin typeface="+mn-lt"/>
                      </a:endParaRPr>
                    </a:p>
                  </a:txBody>
                  <a:tcPr marT="0" marB="0" anchor="ctr"/>
                </a:tc>
                <a:tc>
                  <a:txBody>
                    <a:bodyPr/>
                    <a:lstStyle/>
                    <a:p>
                      <a:pPr algn="ctr"/>
                      <a:r>
                        <a:rPr lang="en-US" altLang="zh-CN" b="1" dirty="0" smtClean="0">
                          <a:latin typeface="+mn-lt"/>
                        </a:rPr>
                        <a:t>12nm ;</a:t>
                      </a:r>
                      <a:r>
                        <a:rPr lang="en-US" altLang="zh-CN" b="1" baseline="0" dirty="0" smtClean="0">
                          <a:latin typeface="+mn-lt"/>
                        </a:rPr>
                        <a:t> </a:t>
                      </a:r>
                      <a:r>
                        <a:rPr lang="en-US" altLang="zh-CN" b="1" dirty="0" smtClean="0">
                          <a:latin typeface="+mn-lt"/>
                        </a:rPr>
                        <a:t>sTR4</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50829098"/>
                  </a:ext>
                </a:extLst>
              </a:tr>
              <a:tr h="351364">
                <a:tc>
                  <a:txBody>
                    <a:bodyPr/>
                    <a:lstStyle/>
                    <a:p>
                      <a:pPr algn="r"/>
                      <a:r>
                        <a:rPr lang="en-US" altLang="zh-CN" b="1" dirty="0" smtClean="0">
                          <a:latin typeface="+mn-lt"/>
                        </a:rPr>
                        <a:t>PCI-E </a:t>
                      </a:r>
                      <a:r>
                        <a:rPr lang="zh-CN" altLang="en-US" b="1" dirty="0" smtClean="0">
                          <a:latin typeface="+mn-lt"/>
                        </a:rPr>
                        <a:t>版本</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err="1" smtClean="0">
                          <a:latin typeface="+mn-lt"/>
                        </a:rPr>
                        <a:t>PCIe</a:t>
                      </a:r>
                      <a:r>
                        <a:rPr lang="en-US" altLang="zh-CN" b="1" dirty="0" smtClean="0">
                          <a:latin typeface="+mn-lt"/>
                        </a:rPr>
                        <a:t> 3.0</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err="1" smtClean="0">
                          <a:latin typeface="+mn-lt"/>
                        </a:rPr>
                        <a:t>PCIe</a:t>
                      </a:r>
                      <a:r>
                        <a:rPr lang="en-US" altLang="zh-CN" b="1" dirty="0" smtClean="0">
                          <a:latin typeface="+mn-lt"/>
                        </a:rPr>
                        <a:t> 3.0</a:t>
                      </a:r>
                      <a:endParaRPr lang="zh-CN" altLang="en-US" b="1" dirty="0">
                        <a:latin typeface="+mn-lt"/>
                      </a:endParaRPr>
                    </a:p>
                  </a:txBody>
                  <a:tcPr marT="0" marB="0" anchor="ctr"/>
                </a:tc>
                <a:tc>
                  <a:txBody>
                    <a:bodyPr/>
                    <a:lstStyle/>
                    <a:p>
                      <a:pPr algn="ctr"/>
                      <a:r>
                        <a:rPr lang="en-US" altLang="zh-CN" b="1" dirty="0" err="1" smtClean="0">
                          <a:latin typeface="+mn-lt"/>
                        </a:rPr>
                        <a:t>PCIe</a:t>
                      </a:r>
                      <a:r>
                        <a:rPr lang="en-US" altLang="zh-CN" b="1" dirty="0" smtClean="0">
                          <a:latin typeface="+mn-lt"/>
                        </a:rPr>
                        <a:t> 3.0</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9955368"/>
                  </a:ext>
                </a:extLst>
              </a:tr>
              <a:tr h="351364">
                <a:tc>
                  <a:txBody>
                    <a:bodyPr/>
                    <a:lstStyle/>
                    <a:p>
                      <a:pPr algn="r"/>
                      <a:r>
                        <a:rPr lang="en-US" altLang="zh-CN" b="1" dirty="0" smtClean="0">
                          <a:latin typeface="+mn-lt"/>
                        </a:rPr>
                        <a:t>CPU</a:t>
                      </a:r>
                      <a:r>
                        <a:rPr lang="zh-CN" altLang="en-US" b="1" dirty="0" smtClean="0">
                          <a:latin typeface="+mn-lt"/>
                        </a:rPr>
                        <a:t>核心数量</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E1FF"/>
                    </a:solidFill>
                  </a:tcPr>
                </a:tc>
                <a:tc>
                  <a:txBody>
                    <a:bodyPr/>
                    <a:lstStyle/>
                    <a:p>
                      <a:pPr algn="ctr"/>
                      <a:r>
                        <a:rPr lang="en-US" altLang="zh-CN" b="1" dirty="0" smtClean="0"/>
                        <a:t>16</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E1FF"/>
                    </a:solidFill>
                  </a:tcPr>
                </a:tc>
                <a:tc>
                  <a:txBody>
                    <a:bodyPr/>
                    <a:lstStyle/>
                    <a:p>
                      <a:pPr algn="ctr"/>
                      <a:r>
                        <a:rPr lang="en-US" altLang="zh-CN" b="1" dirty="0" smtClean="0">
                          <a:latin typeface="+mn-lt"/>
                        </a:rPr>
                        <a:t>16</a:t>
                      </a:r>
                      <a:endParaRPr lang="zh-CN" altLang="en-US" b="1" dirty="0">
                        <a:latin typeface="+mn-lt"/>
                      </a:endParaRPr>
                    </a:p>
                  </a:txBody>
                  <a:tcPr marT="0" marB="0" anchor="ctr">
                    <a:solidFill>
                      <a:srgbClr val="FFE1FF"/>
                    </a:solidFill>
                  </a:tcPr>
                </a:tc>
                <a:tc>
                  <a:txBody>
                    <a:bodyPr/>
                    <a:lstStyle/>
                    <a:p>
                      <a:pPr algn="ctr"/>
                      <a:r>
                        <a:rPr lang="en-US" altLang="zh-CN" b="1" dirty="0" smtClean="0">
                          <a:latin typeface="+mn-lt"/>
                        </a:rPr>
                        <a:t>32</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E1FF"/>
                    </a:solidFill>
                  </a:tcPr>
                </a:tc>
                <a:extLst>
                  <a:ext uri="{0D108BD9-81ED-4DB2-BD59-A6C34878D82A}">
                    <a16:rowId xmlns:a16="http://schemas.microsoft.com/office/drawing/2014/main" val="396989674"/>
                  </a:ext>
                </a:extLst>
              </a:tr>
              <a:tr h="351364">
                <a:tc>
                  <a:txBody>
                    <a:bodyPr/>
                    <a:lstStyle/>
                    <a:p>
                      <a:pPr algn="r"/>
                      <a:r>
                        <a:rPr lang="zh-CN" altLang="en-US" b="1" dirty="0" smtClean="0">
                          <a:latin typeface="+mn-lt"/>
                        </a:rPr>
                        <a:t>线程数量</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E1FF"/>
                    </a:solidFill>
                  </a:tcPr>
                </a:tc>
                <a:tc>
                  <a:txBody>
                    <a:bodyPr/>
                    <a:lstStyle/>
                    <a:p>
                      <a:pPr algn="ctr"/>
                      <a:r>
                        <a:rPr lang="en-US" altLang="zh-CN" b="1" dirty="0" smtClean="0"/>
                        <a:t>32</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E1FF"/>
                    </a:solidFill>
                  </a:tcPr>
                </a:tc>
                <a:tc>
                  <a:txBody>
                    <a:bodyPr/>
                    <a:lstStyle/>
                    <a:p>
                      <a:pPr algn="ctr"/>
                      <a:r>
                        <a:rPr lang="en-US" altLang="zh-CN" b="1" dirty="0" smtClean="0">
                          <a:latin typeface="+mn-lt"/>
                        </a:rPr>
                        <a:t>32</a:t>
                      </a:r>
                      <a:endParaRPr lang="zh-CN" altLang="en-US" b="1" dirty="0">
                        <a:latin typeface="+mn-lt"/>
                      </a:endParaRPr>
                    </a:p>
                  </a:txBody>
                  <a:tcPr marT="0" marB="0" anchor="ctr">
                    <a:solidFill>
                      <a:srgbClr val="FFE1FF"/>
                    </a:solidFill>
                  </a:tcPr>
                </a:tc>
                <a:tc>
                  <a:txBody>
                    <a:bodyPr/>
                    <a:lstStyle/>
                    <a:p>
                      <a:pPr algn="ctr"/>
                      <a:r>
                        <a:rPr lang="en-US" altLang="zh-CN" b="1" dirty="0" smtClean="0">
                          <a:latin typeface="+mn-lt"/>
                        </a:rPr>
                        <a:t>64</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E1FF"/>
                    </a:solidFill>
                  </a:tcPr>
                </a:tc>
                <a:extLst>
                  <a:ext uri="{0D108BD9-81ED-4DB2-BD59-A6C34878D82A}">
                    <a16:rowId xmlns:a16="http://schemas.microsoft.com/office/drawing/2014/main" val="1124865004"/>
                  </a:ext>
                </a:extLst>
              </a:tr>
              <a:tr h="351364">
                <a:tc>
                  <a:txBody>
                    <a:bodyPr/>
                    <a:lstStyle/>
                    <a:p>
                      <a:pPr algn="r"/>
                      <a:r>
                        <a:rPr lang="zh-CN" altLang="en-US" b="1" dirty="0" smtClean="0">
                          <a:latin typeface="+mn-lt"/>
                        </a:rPr>
                        <a:t>基准时钟频率</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3.4GHz</a:t>
                      </a:r>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3.5GHz</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3GHz</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374893674"/>
                  </a:ext>
                </a:extLst>
              </a:tr>
              <a:tr h="351364">
                <a:tc>
                  <a:txBody>
                    <a:bodyPr/>
                    <a:lstStyle/>
                    <a:p>
                      <a:pPr algn="r"/>
                      <a:r>
                        <a:rPr lang="zh-CN" altLang="en-US" b="1" dirty="0" smtClean="0">
                          <a:latin typeface="+mn-lt"/>
                        </a:rPr>
                        <a:t>最大加速时钟频率</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4GHz</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4.4GHz</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4.2GHz</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673571976"/>
                  </a:ext>
                </a:extLst>
              </a:tr>
              <a:tr h="351364">
                <a:tc>
                  <a:txBody>
                    <a:bodyPr/>
                    <a:lstStyle/>
                    <a:p>
                      <a:pPr algn="r"/>
                      <a:r>
                        <a:rPr lang="zh-CN" altLang="en-US" b="1" dirty="0" smtClean="0">
                          <a:latin typeface="+mn-lt"/>
                        </a:rPr>
                        <a:t>最高温度</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r>
                        <a:rPr lang="en-US" altLang="zh-CN" b="1" dirty="0" smtClean="0">
                          <a:latin typeface="+mn-lt"/>
                        </a:rPr>
                        <a:t>68℃</a:t>
                      </a:r>
                      <a:endParaRPr lang="zh-CN" altLang="en-US" b="1" dirty="0">
                        <a:latin typeface="+mn-lt"/>
                      </a:endParaRPr>
                    </a:p>
                  </a:txBody>
                  <a:tcPr marL="36000" marR="36000" marT="0" marB="0" anchor="ctr">
                    <a:lnL w="28575" cap="flat" cmpd="sng" algn="ctr">
                      <a:solidFill>
                        <a:schemeClr val="tx1"/>
                      </a:solidFill>
                      <a:prstDash val="solid"/>
                      <a:round/>
                      <a:headEnd type="none" w="med" len="med"/>
                      <a:tailEnd type="none" w="med" len="med"/>
                    </a:lnL>
                    <a:noFill/>
                  </a:tcPr>
                </a:tc>
                <a:tc>
                  <a:txBody>
                    <a:bodyPr/>
                    <a:lstStyle/>
                    <a:p>
                      <a:pPr algn="ctr"/>
                      <a:r>
                        <a:rPr lang="en-US" altLang="zh-CN" b="1" dirty="0" smtClean="0">
                          <a:latin typeface="+mn-lt"/>
                        </a:rPr>
                        <a:t>68℃</a:t>
                      </a:r>
                      <a:endParaRPr lang="zh-CN" altLang="en-US" b="1" dirty="0">
                        <a:latin typeface="+mn-lt"/>
                      </a:endParaRPr>
                    </a:p>
                  </a:txBody>
                  <a:tcPr marT="0" marB="0" anchor="ctr">
                    <a:noFill/>
                  </a:tcPr>
                </a:tc>
                <a:tc>
                  <a:txBody>
                    <a:bodyPr/>
                    <a:lstStyle/>
                    <a:p>
                      <a:pPr algn="ctr"/>
                      <a:r>
                        <a:rPr lang="en-US" altLang="zh-CN" b="1" dirty="0" smtClean="0">
                          <a:latin typeface="+mn-lt"/>
                        </a:rPr>
                        <a:t>68℃</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310129121"/>
                  </a:ext>
                </a:extLst>
              </a:tr>
              <a:tr h="351364">
                <a:tc>
                  <a:txBody>
                    <a:bodyPr/>
                    <a:lstStyle/>
                    <a:p>
                      <a:pPr algn="r"/>
                      <a:r>
                        <a:rPr lang="zh-CN" altLang="en-US" b="1" dirty="0" smtClean="0">
                          <a:latin typeface="+mn-lt"/>
                        </a:rPr>
                        <a:t>默认</a:t>
                      </a:r>
                      <a:r>
                        <a:rPr lang="en-US" altLang="zh-CN" b="1" dirty="0" smtClean="0">
                          <a:latin typeface="+mn-lt"/>
                        </a:rPr>
                        <a:t>TDP/TDP</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b="1" dirty="0" smtClean="0"/>
                        <a:t>180W</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FFFFCC"/>
                    </a:solidFill>
                  </a:tcPr>
                </a:tc>
                <a:tc>
                  <a:txBody>
                    <a:bodyPr/>
                    <a:lstStyle/>
                    <a:p>
                      <a:pPr algn="ctr"/>
                      <a:r>
                        <a:rPr lang="en-US" altLang="zh-CN" b="1" dirty="0" smtClean="0">
                          <a:latin typeface="+mn-lt"/>
                        </a:rPr>
                        <a:t>180W</a:t>
                      </a:r>
                      <a:endParaRPr lang="zh-CN" altLang="en-US" b="1" dirty="0">
                        <a:latin typeface="+mn-lt"/>
                      </a:endParaRPr>
                    </a:p>
                  </a:txBody>
                  <a:tcPr marT="0" marB="0" anchor="ctr">
                    <a:solidFill>
                      <a:srgbClr val="FFFFCC"/>
                    </a:solidFill>
                  </a:tcPr>
                </a:tc>
                <a:tc>
                  <a:txBody>
                    <a:bodyPr/>
                    <a:lstStyle/>
                    <a:p>
                      <a:pPr algn="ctr"/>
                      <a:r>
                        <a:rPr lang="en-US" altLang="zh-CN" b="1" dirty="0" smtClean="0">
                          <a:latin typeface="+mn-lt"/>
                        </a:rPr>
                        <a:t>250W</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3590161255"/>
                  </a:ext>
                </a:extLst>
              </a:tr>
              <a:tr h="351364">
                <a:tc>
                  <a:txBody>
                    <a:bodyPr/>
                    <a:lstStyle/>
                    <a:p>
                      <a:pPr algn="r"/>
                      <a:r>
                        <a:rPr lang="zh-CN" altLang="en-US" b="1" dirty="0" smtClean="0">
                          <a:latin typeface="+mn-lt"/>
                        </a:rPr>
                        <a:t>最高内存速度</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D5FFD5"/>
                    </a:solidFill>
                  </a:tcPr>
                </a:tc>
                <a:tc>
                  <a:txBody>
                    <a:bodyPr/>
                    <a:lstStyle/>
                    <a:p>
                      <a:pPr algn="ctr"/>
                      <a:r>
                        <a:rPr lang="en-US" altLang="zh-CN" b="1" dirty="0" smtClean="0"/>
                        <a:t>2667MHz</a:t>
                      </a:r>
                      <a:endParaRPr lang="zh-CN" altLang="en-US" b="1" dirty="0"/>
                    </a:p>
                  </a:txBody>
                  <a:tcPr marL="36000" marR="36000" marT="0" marB="0" anchor="ctr">
                    <a:lnL w="28575" cap="flat" cmpd="sng" algn="ctr">
                      <a:solidFill>
                        <a:schemeClr val="tx1"/>
                      </a:solidFill>
                      <a:prstDash val="solid"/>
                      <a:round/>
                      <a:headEnd type="none" w="med" len="med"/>
                      <a:tailEnd type="none" w="med" len="med"/>
                    </a:lnL>
                    <a:solidFill>
                      <a:srgbClr val="D5FFD5"/>
                    </a:solidFill>
                  </a:tcPr>
                </a:tc>
                <a:tc>
                  <a:txBody>
                    <a:bodyPr/>
                    <a:lstStyle/>
                    <a:p>
                      <a:pPr algn="ctr"/>
                      <a:r>
                        <a:rPr lang="en-US" altLang="zh-CN" b="1" dirty="0" smtClean="0">
                          <a:latin typeface="+mn-lt"/>
                        </a:rPr>
                        <a:t>2933MHz</a:t>
                      </a:r>
                      <a:endParaRPr lang="zh-CN" altLang="en-US" b="1" dirty="0">
                        <a:latin typeface="+mn-lt"/>
                      </a:endParaRPr>
                    </a:p>
                  </a:txBody>
                  <a:tcPr marT="0" marB="0" anchor="ctr">
                    <a:solidFill>
                      <a:srgbClr val="D5FFD5"/>
                    </a:solidFill>
                  </a:tcPr>
                </a:tc>
                <a:tc>
                  <a:txBody>
                    <a:bodyPr/>
                    <a:lstStyle/>
                    <a:p>
                      <a:pPr algn="ctr"/>
                      <a:r>
                        <a:rPr lang="en-US" altLang="zh-CN" b="1" dirty="0" smtClean="0">
                          <a:latin typeface="+mn-lt"/>
                        </a:rPr>
                        <a:t>2933MHz</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solidFill>
                      <a:srgbClr val="D5FFD5"/>
                    </a:solidFill>
                  </a:tcPr>
                </a:tc>
                <a:extLst>
                  <a:ext uri="{0D108BD9-81ED-4DB2-BD59-A6C34878D82A}">
                    <a16:rowId xmlns:a16="http://schemas.microsoft.com/office/drawing/2014/main" val="1830742276"/>
                  </a:ext>
                </a:extLst>
              </a:tr>
              <a:tr h="351364">
                <a:tc>
                  <a:txBody>
                    <a:bodyPr/>
                    <a:lstStyle/>
                    <a:p>
                      <a:pPr algn="r"/>
                      <a:r>
                        <a:rPr lang="zh-CN" altLang="en-US" b="1" dirty="0" smtClean="0">
                          <a:latin typeface="+mn-lt"/>
                        </a:rPr>
                        <a:t>内存类型</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DDR4</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DDR4</a:t>
                      </a:r>
                      <a:endParaRPr lang="zh-CN" altLang="en-US" b="1" dirty="0">
                        <a:latin typeface="+mn-lt"/>
                      </a:endParaRPr>
                    </a:p>
                  </a:txBody>
                  <a:tcPr marT="0" marB="0" anchor="ctr"/>
                </a:tc>
                <a:tc>
                  <a:txBody>
                    <a:bodyPr/>
                    <a:lstStyle/>
                    <a:p>
                      <a:pPr algn="ctr"/>
                      <a:r>
                        <a:rPr lang="en-US" altLang="zh-CN" b="1" dirty="0" smtClean="0">
                          <a:latin typeface="+mn-lt"/>
                        </a:rPr>
                        <a:t>DDR4</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17835074"/>
                  </a:ext>
                </a:extLst>
              </a:tr>
              <a:tr h="351364">
                <a:tc>
                  <a:txBody>
                    <a:bodyPr/>
                    <a:lstStyle/>
                    <a:p>
                      <a:pPr algn="r"/>
                      <a:r>
                        <a:rPr lang="zh-CN" altLang="en-US" b="1" dirty="0" smtClean="0">
                          <a:latin typeface="+mn-lt"/>
                        </a:rPr>
                        <a:t>内存通道</a:t>
                      </a:r>
                      <a:endParaRPr lang="zh-CN" altLang="en-US" b="1" dirty="0">
                        <a:latin typeface="+mn-lt"/>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b="1" dirty="0" smtClean="0"/>
                        <a:t>4</a:t>
                      </a:r>
                      <a:endParaRPr lang="zh-CN" altLang="en-US" b="1" dirty="0"/>
                    </a:p>
                  </a:txBody>
                  <a:tcPr marL="36000" marR="36000" marT="0" marB="0" anchor="ctr">
                    <a:lnL w="28575" cap="flat" cmpd="sng" algn="ctr">
                      <a:solidFill>
                        <a:schemeClr val="tx1"/>
                      </a:solidFill>
                      <a:prstDash val="solid"/>
                      <a:round/>
                      <a:headEnd type="none" w="med" len="med"/>
                      <a:tailEnd type="none" w="med" len="med"/>
                    </a:lnL>
                  </a:tcPr>
                </a:tc>
                <a:tc>
                  <a:txBody>
                    <a:bodyPr/>
                    <a:lstStyle/>
                    <a:p>
                      <a:pPr algn="ctr"/>
                      <a:r>
                        <a:rPr lang="en-US" altLang="zh-CN" b="1" dirty="0" smtClean="0">
                          <a:latin typeface="+mn-lt"/>
                        </a:rPr>
                        <a:t>4</a:t>
                      </a:r>
                      <a:endParaRPr lang="zh-CN" altLang="en-US" b="1" dirty="0">
                        <a:latin typeface="+mn-lt"/>
                      </a:endParaRPr>
                    </a:p>
                  </a:txBody>
                  <a:tcPr marT="0" marB="0" anchor="ctr"/>
                </a:tc>
                <a:tc>
                  <a:txBody>
                    <a:bodyPr/>
                    <a:lstStyle/>
                    <a:p>
                      <a:pPr algn="ctr"/>
                      <a:r>
                        <a:rPr lang="en-US" altLang="zh-CN" b="1" dirty="0" smtClean="0">
                          <a:latin typeface="+mn-lt"/>
                        </a:rPr>
                        <a:t>4</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058295"/>
                  </a:ext>
                </a:extLst>
              </a:tr>
              <a:tr h="562183">
                <a:tc>
                  <a:txBody>
                    <a:bodyPr/>
                    <a:lstStyle/>
                    <a:p>
                      <a:pPr algn="r">
                        <a:lnSpc>
                          <a:spcPct val="80000"/>
                        </a:lnSpc>
                      </a:pPr>
                      <a:r>
                        <a:rPr lang="zh-CN" altLang="en-US" b="1" dirty="0" smtClean="0">
                          <a:latin typeface="+mn-lt"/>
                        </a:rPr>
                        <a:t>售价</a:t>
                      </a:r>
                      <a:r>
                        <a:rPr lang="en-US" altLang="zh-CN" b="1" dirty="0" smtClean="0">
                          <a:latin typeface="+mn-lt"/>
                        </a:rPr>
                        <a:t/>
                      </a:r>
                      <a:br>
                        <a:rPr lang="en-US" altLang="zh-CN" b="1" dirty="0" smtClean="0">
                          <a:latin typeface="+mn-lt"/>
                        </a:rPr>
                      </a:br>
                      <a:r>
                        <a:rPr lang="en-US" altLang="zh-CN" b="1" dirty="0" smtClean="0">
                          <a:latin typeface="+mn-ea"/>
                          <a:ea typeface="+mn-ea"/>
                        </a:rPr>
                        <a:t>(</a:t>
                      </a:r>
                      <a:r>
                        <a:rPr lang="zh-CN" altLang="en-US" b="1" dirty="0" smtClean="0">
                          <a:latin typeface="+mn-lt"/>
                        </a:rPr>
                        <a:t>不包含散热解决方案</a:t>
                      </a:r>
                      <a:r>
                        <a:rPr lang="en-US" altLang="zh-CN" sz="1800" b="1" kern="1200" dirty="0" smtClean="0">
                          <a:solidFill>
                            <a:schemeClr val="tx1"/>
                          </a:solidFill>
                          <a:latin typeface="+mn-ea"/>
                          <a:ea typeface="+mn-ea"/>
                          <a:cs typeface="+mn-cs"/>
                        </a:rPr>
                        <a:t>)</a:t>
                      </a:r>
                      <a:endParaRPr lang="zh-CN" altLang="en-US" sz="1800" b="1" kern="1200" dirty="0">
                        <a:solidFill>
                          <a:schemeClr val="tx1"/>
                        </a:solidFill>
                        <a:latin typeface="+mn-ea"/>
                        <a:ea typeface="+mn-ea"/>
                        <a:cs typeface="+mn-cs"/>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tc>
                  <a:txBody>
                    <a:bodyPr/>
                    <a:lstStyle/>
                    <a:p>
                      <a:pPr algn="ctr">
                        <a:lnSpc>
                          <a:spcPct val="80000"/>
                        </a:lnSpc>
                      </a:pPr>
                      <a:r>
                        <a:rPr lang="zh-CN" altLang="en-US" b="1" dirty="0" smtClean="0"/>
                        <a:t>￥</a:t>
                      </a:r>
                      <a:r>
                        <a:rPr lang="en-US" altLang="zh-CN" b="1" dirty="0" smtClean="0"/>
                        <a:t>8099.00</a:t>
                      </a:r>
                      <a:endParaRPr lang="zh-CN" altLang="en-US" b="1" dirty="0"/>
                    </a:p>
                  </a:txBody>
                  <a:tcPr marL="36000" marR="36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rgbClr val="FFFFCC"/>
                    </a:solidFill>
                  </a:tcPr>
                </a:tc>
                <a:tc>
                  <a:txBody>
                    <a:bodyPr/>
                    <a:lstStyle/>
                    <a:p>
                      <a:pPr algn="ctr">
                        <a:lnSpc>
                          <a:spcPct val="80000"/>
                        </a:lnSpc>
                      </a:pPr>
                      <a:endParaRPr lang="zh-CN" altLang="en-US" b="1" dirty="0">
                        <a:latin typeface="+mn-lt"/>
                      </a:endParaRPr>
                    </a:p>
                  </a:txBody>
                  <a:tcPr marT="0" marB="0" anchor="ctr">
                    <a:lnB w="28575" cap="flat" cmpd="sng" algn="ctr">
                      <a:solidFill>
                        <a:schemeClr val="tx1"/>
                      </a:solidFill>
                      <a:prstDash val="solid"/>
                      <a:round/>
                      <a:headEnd type="none" w="med" len="med"/>
                      <a:tailEnd type="none" w="med" len="med"/>
                    </a:lnB>
                    <a:solidFill>
                      <a:srgbClr val="FFFFCC"/>
                    </a:solidFill>
                  </a:tcPr>
                </a:tc>
                <a:tc>
                  <a:txBody>
                    <a:bodyPr/>
                    <a:lstStyle/>
                    <a:p>
                      <a:pPr algn="ctr">
                        <a:lnSpc>
                          <a:spcPct val="80000"/>
                        </a:lnSpc>
                      </a:pPr>
                      <a:r>
                        <a:rPr lang="en-US" altLang="zh-CN" b="1" dirty="0" smtClean="0">
                          <a:latin typeface="+mn-lt"/>
                        </a:rPr>
                        <a:t>$1799.00</a:t>
                      </a:r>
                    </a:p>
                    <a:p>
                      <a:pPr algn="ctr">
                        <a:lnSpc>
                          <a:spcPct val="80000"/>
                        </a:lnSpc>
                      </a:pPr>
                      <a:r>
                        <a:rPr lang="zh-CN" altLang="en-US" b="1" dirty="0" smtClean="0">
                          <a:latin typeface="+mn-lt"/>
                        </a:rPr>
                        <a:t>￥</a:t>
                      </a:r>
                      <a:r>
                        <a:rPr lang="en-US" altLang="zh-CN" b="1" dirty="0" smtClean="0">
                          <a:latin typeface="+mn-lt"/>
                        </a:rPr>
                        <a:t>13999.00</a:t>
                      </a:r>
                      <a:endParaRPr lang="zh-CN" altLang="en-US" b="1" dirty="0">
                        <a:latin typeface="+mn-lt"/>
                      </a:endParaRPr>
                    </a:p>
                  </a:txBody>
                  <a:tcPr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698405586"/>
                  </a:ext>
                </a:extLst>
              </a:tr>
            </a:tbl>
          </a:graphicData>
        </a:graphic>
      </p:graphicFrame>
      <p:sp>
        <p:nvSpPr>
          <p:cNvPr id="6" name="矩形 5"/>
          <p:cNvSpPr/>
          <p:nvPr/>
        </p:nvSpPr>
        <p:spPr>
          <a:xfrm>
            <a:off x="2902894" y="44450"/>
            <a:ext cx="6205610" cy="523220"/>
          </a:xfrm>
          <a:prstGeom prst="rect">
            <a:avLst/>
          </a:prstGeom>
        </p:spPr>
        <p:txBody>
          <a:bodyPr wrap="none">
            <a:spAutoFit/>
          </a:bodyPr>
          <a:lstStyle/>
          <a:p>
            <a:pPr algn="l"/>
            <a:r>
              <a:rPr lang="zh-CN" altLang="en-US" sz="2800" b="1" dirty="0">
                <a:solidFill>
                  <a:srgbClr val="FF0000"/>
                </a:solidFill>
                <a:latin typeface="+mn-lt"/>
                <a:ea typeface="+mn-ea"/>
              </a:rPr>
              <a:t>锐</a:t>
            </a:r>
            <a:r>
              <a:rPr lang="zh-CN" altLang="en-US" sz="2800" b="1" dirty="0" smtClean="0">
                <a:solidFill>
                  <a:srgbClr val="FF0000"/>
                </a:solidFill>
                <a:latin typeface="+mn-lt"/>
                <a:ea typeface="+mn-ea"/>
              </a:rPr>
              <a:t>龙</a:t>
            </a:r>
            <a:r>
              <a:rPr lang="zh-CN" altLang="en-US" sz="2800" b="1" dirty="0">
                <a:solidFill>
                  <a:srgbClr val="0000FF"/>
                </a:solidFill>
              </a:rPr>
              <a:t>线程撕裂</a:t>
            </a:r>
            <a:r>
              <a:rPr lang="zh-CN" altLang="en-US" sz="2800" b="1" dirty="0" smtClean="0">
                <a:solidFill>
                  <a:srgbClr val="0000FF"/>
                </a:solidFill>
              </a:rPr>
              <a:t>者</a:t>
            </a:r>
            <a:r>
              <a:rPr lang="en-US" altLang="zh-CN" sz="2800" b="1" dirty="0">
                <a:solidFill>
                  <a:srgbClr val="0000FF"/>
                </a:solidFill>
                <a:latin typeface="+mn-ea"/>
                <a:ea typeface="+mn-ea"/>
              </a:rPr>
              <a:t>(</a:t>
            </a:r>
            <a:r>
              <a:rPr lang="en-US" altLang="zh-CN" sz="2800" b="1" dirty="0" smtClean="0">
                <a:solidFill>
                  <a:srgbClr val="FF0000"/>
                </a:solidFill>
                <a:latin typeface="+mn-lt"/>
                <a:ea typeface="+mn-ea"/>
              </a:rPr>
              <a:t>Ryzen</a:t>
            </a:r>
            <a:r>
              <a:rPr lang="en-US" altLang="zh-CN" sz="2800" b="1" dirty="0" smtClean="0">
                <a:solidFill>
                  <a:srgbClr val="0000FF"/>
                </a:solidFill>
                <a:latin typeface="+mn-lt"/>
                <a:ea typeface="+mn-ea"/>
              </a:rPr>
              <a:t> </a:t>
            </a:r>
            <a:r>
              <a:rPr lang="en-US" altLang="zh-CN" sz="2800" b="1" dirty="0" err="1" smtClean="0">
                <a:solidFill>
                  <a:srgbClr val="0000FF"/>
                </a:solidFill>
                <a:latin typeface="+mn-lt"/>
                <a:ea typeface="+mn-ea"/>
              </a:rPr>
              <a:t>Threadripper</a:t>
            </a:r>
            <a:r>
              <a:rPr lang="en-US" altLang="zh-CN" sz="2800" b="1" dirty="0" smtClean="0">
                <a:solidFill>
                  <a:srgbClr val="0000FF"/>
                </a:solidFill>
                <a:latin typeface="+mn-ea"/>
                <a:ea typeface="+mn-ea"/>
              </a:rPr>
              <a:t>)</a:t>
            </a:r>
            <a:endParaRPr lang="zh-CN" altLang="en-US" sz="2800" b="1" dirty="0">
              <a:solidFill>
                <a:srgbClr val="0000FF"/>
              </a:solidFill>
              <a:latin typeface="+mn-ea"/>
              <a:ea typeface="+mn-ea"/>
            </a:endParaRPr>
          </a:p>
        </p:txBody>
      </p:sp>
    </p:spTree>
    <p:extLst>
      <p:ext uri="{BB962C8B-B14F-4D97-AF65-F5344CB8AC3E}">
        <p14:creationId xmlns:p14="http://schemas.microsoft.com/office/powerpoint/2010/main" val="885663554"/>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85545122-734B-4AD7-80D3-18E04A7B9A19}" type="slidenum">
              <a:rPr lang="zh-CN" altLang="en-US" smtClean="0"/>
              <a:pPr/>
              <a:t>59</a:t>
            </a:fld>
            <a:endParaRPr lang="en-US" altLang="zh-CN"/>
          </a:p>
        </p:txBody>
      </p:sp>
      <p:sp>
        <p:nvSpPr>
          <p:cNvPr id="3" name="标题 2"/>
          <p:cNvSpPr>
            <a:spLocks noGrp="1"/>
          </p:cNvSpPr>
          <p:nvPr>
            <p:ph type="title"/>
          </p:nvPr>
        </p:nvSpPr>
        <p:spPr/>
        <p:txBody>
          <a:bodyPr/>
          <a:lstStyle/>
          <a:p>
            <a:r>
              <a:rPr lang="en-US" altLang="zh-CN" dirty="0"/>
              <a:t>AMD </a:t>
            </a:r>
            <a:r>
              <a:rPr lang="zh-CN" altLang="en-US" dirty="0"/>
              <a:t>处理器</a:t>
            </a:r>
          </a:p>
        </p:txBody>
      </p:sp>
      <p:pic>
        <p:nvPicPr>
          <p:cNvPr id="2" name="图片 1"/>
          <p:cNvPicPr>
            <a:picLocks noChangeAspect="1"/>
          </p:cNvPicPr>
          <p:nvPr/>
        </p:nvPicPr>
        <p:blipFill rotWithShape="1">
          <a:blip r:embed="rId2"/>
          <a:srcRect l="4326" r="4326"/>
          <a:stretch/>
        </p:blipFill>
        <p:spPr>
          <a:xfrm>
            <a:off x="0" y="548680"/>
            <a:ext cx="9144000" cy="5779963"/>
          </a:xfrm>
          <a:prstGeom prst="rect">
            <a:avLst/>
          </a:prstGeom>
        </p:spPr>
      </p:pic>
      <p:sp>
        <p:nvSpPr>
          <p:cNvPr id="5" name="矩形 4"/>
          <p:cNvSpPr/>
          <p:nvPr/>
        </p:nvSpPr>
        <p:spPr>
          <a:xfrm>
            <a:off x="3157554" y="45105"/>
            <a:ext cx="1773242" cy="523220"/>
          </a:xfrm>
          <a:prstGeom prst="rect">
            <a:avLst/>
          </a:prstGeom>
        </p:spPr>
        <p:txBody>
          <a:bodyPr wrap="none">
            <a:spAutoFit/>
          </a:bodyPr>
          <a:lstStyle/>
          <a:p>
            <a:pPr algn="l"/>
            <a:r>
              <a:rPr lang="zh-CN" altLang="en-US" sz="2800" b="1" dirty="0" smtClean="0">
                <a:solidFill>
                  <a:srgbClr val="0000FF"/>
                </a:solidFill>
                <a:latin typeface="+mn-lt"/>
                <a:ea typeface="+mn-ea"/>
              </a:rPr>
              <a:t>霄龙 </a:t>
            </a:r>
            <a:r>
              <a:rPr lang="en-US" altLang="zh-CN" sz="2800" b="1" dirty="0" err="1" smtClean="0">
                <a:solidFill>
                  <a:srgbClr val="0000FF"/>
                </a:solidFill>
                <a:latin typeface="+mn-lt"/>
                <a:ea typeface="+mn-ea"/>
              </a:rPr>
              <a:t>Epyc</a:t>
            </a:r>
            <a:endParaRPr lang="zh-CN" altLang="en-US" sz="2800" b="1" dirty="0">
              <a:solidFill>
                <a:srgbClr val="0000FF"/>
              </a:solidFill>
              <a:latin typeface="+mn-lt"/>
              <a:ea typeface="+mn-ea"/>
            </a:endParaRPr>
          </a:p>
        </p:txBody>
      </p:sp>
    </p:spTree>
    <p:extLst>
      <p:ext uri="{BB962C8B-B14F-4D97-AF65-F5344CB8AC3E}">
        <p14:creationId xmlns:p14="http://schemas.microsoft.com/office/powerpoint/2010/main" val="182482070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办公</a:t>
            </a:r>
            <a:r>
              <a:rPr lang="zh-CN" altLang="en-US" dirty="0"/>
              <a:t>场所</a:t>
            </a:r>
            <a:r>
              <a:rPr lang="en-US" altLang="zh-CN" dirty="0"/>
              <a:t>PC</a:t>
            </a:r>
            <a:r>
              <a:rPr lang="zh-CN" altLang="en-US" dirty="0"/>
              <a:t>的使用率</a:t>
            </a:r>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6</a:t>
            </a:fld>
            <a:endParaRPr lang="en-US" altLang="zh-CN"/>
          </a:p>
        </p:txBody>
      </p:sp>
      <p:pic>
        <p:nvPicPr>
          <p:cNvPr id="11" name="图片 10"/>
          <p:cNvPicPr>
            <a:picLocks noChangeAspect="1"/>
          </p:cNvPicPr>
          <p:nvPr/>
        </p:nvPicPr>
        <p:blipFill>
          <a:blip r:embed="rId2">
            <a:clrChange>
              <a:clrFrom>
                <a:srgbClr val="FEFFFF"/>
              </a:clrFrom>
              <a:clrTo>
                <a:srgbClr val="FEFFFF">
                  <a:alpha val="0"/>
                </a:srgbClr>
              </a:clrTo>
            </a:clrChange>
          </a:blip>
          <a:stretch>
            <a:fillRect/>
          </a:stretch>
        </p:blipFill>
        <p:spPr>
          <a:xfrm>
            <a:off x="349655" y="594561"/>
            <a:ext cx="6977876" cy="5442743"/>
          </a:xfrm>
          <a:prstGeom prst="rect">
            <a:avLst/>
          </a:prstGeom>
        </p:spPr>
      </p:pic>
    </p:spTree>
    <p:extLst>
      <p:ext uri="{BB962C8B-B14F-4D97-AF65-F5344CB8AC3E}">
        <p14:creationId xmlns:p14="http://schemas.microsoft.com/office/powerpoint/2010/main" val="3403094473"/>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3" name="内容占位符 2"/>
          <p:cNvSpPr>
            <a:spLocks noGrp="1"/>
          </p:cNvSpPr>
          <p:nvPr>
            <p:ph idx="1"/>
          </p:nvPr>
        </p:nvSpPr>
        <p:spPr>
          <a:xfrm>
            <a:off x="683568" y="1268760"/>
            <a:ext cx="8136582" cy="5472608"/>
          </a:xfrm>
        </p:spPr>
        <p:txBody>
          <a:bodyPr/>
          <a:lstStyle/>
          <a:p>
            <a:r>
              <a:rPr lang="en-US" altLang="zh-CN" dirty="0" smtClean="0"/>
              <a:t>IBM</a:t>
            </a:r>
          </a:p>
          <a:p>
            <a:r>
              <a:rPr lang="en-US" altLang="zh-CN" dirty="0" smtClean="0"/>
              <a:t>Sun/Oracle</a:t>
            </a:r>
          </a:p>
          <a:p>
            <a:r>
              <a:rPr lang="en-US" altLang="zh-CN" dirty="0" smtClean="0"/>
              <a:t>AMD</a:t>
            </a:r>
          </a:p>
          <a:p>
            <a:r>
              <a:rPr lang="en-US" altLang="zh-CN" dirty="0" err="1" smtClean="0"/>
              <a:t>Tilera</a:t>
            </a:r>
            <a:r>
              <a:rPr lang="zh-CN" altLang="en-US" dirty="0" smtClean="0"/>
              <a:t>：</a:t>
            </a:r>
            <a:r>
              <a:rPr lang="en-US" altLang="zh-CN" dirty="0" smtClean="0"/>
              <a:t>TILE-Gx8072</a:t>
            </a:r>
          </a:p>
          <a:p>
            <a:pPr lvl="1"/>
            <a:r>
              <a:rPr lang="en-US" altLang="zh-CN" dirty="0" smtClean="0"/>
              <a:t>72</a:t>
            </a:r>
            <a:r>
              <a:rPr lang="zh-CN" altLang="en-US" dirty="0" smtClean="0"/>
              <a:t>核</a:t>
            </a:r>
            <a:endParaRPr lang="en-US" altLang="zh-CN" dirty="0" smtClean="0"/>
          </a:p>
          <a:p>
            <a:pPr lvl="1"/>
            <a:r>
              <a:rPr lang="zh-CN" altLang="en-US" dirty="0" smtClean="0"/>
              <a:t>用</a:t>
            </a:r>
            <a:r>
              <a:rPr lang="en-US" altLang="zh-CN" dirty="0" err="1" smtClean="0"/>
              <a:t>Tilera</a:t>
            </a:r>
            <a:r>
              <a:rPr lang="zh-CN" altLang="en-US" dirty="0" smtClean="0"/>
              <a:t>的</a:t>
            </a:r>
            <a:r>
              <a:rPr lang="en-US" altLang="zh-CN" dirty="0" err="1" smtClean="0"/>
              <a:t>iMesh</a:t>
            </a:r>
            <a:r>
              <a:rPr lang="zh-CN" altLang="en-US" dirty="0" smtClean="0"/>
              <a:t>片上网络互连</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60</a:t>
            </a:fld>
            <a:endParaRPr lang="en-US" altLang="zh-CN"/>
          </a:p>
        </p:txBody>
      </p:sp>
      <p:sp>
        <p:nvSpPr>
          <p:cNvPr id="5" name="Rectangle 3"/>
          <p:cNvSpPr>
            <a:spLocks noChangeArrowheads="1"/>
          </p:cNvSpPr>
          <p:nvPr/>
        </p:nvSpPr>
        <p:spPr bwMode="auto">
          <a:xfrm>
            <a:off x="756320" y="550069"/>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二、其他架构的微处理器</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170673421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3" name="内容占位符 2"/>
          <p:cNvSpPr>
            <a:spLocks noGrp="1"/>
          </p:cNvSpPr>
          <p:nvPr>
            <p:ph idx="1"/>
          </p:nvPr>
        </p:nvSpPr>
        <p:spPr>
          <a:xfrm>
            <a:off x="395536" y="1073944"/>
            <a:ext cx="8424614" cy="5667424"/>
          </a:xfrm>
        </p:spPr>
        <p:txBody>
          <a:bodyPr/>
          <a:lstStyle/>
          <a:p>
            <a:r>
              <a:rPr lang="en-US" altLang="zh-CN" dirty="0" smtClean="0"/>
              <a:t>Pentium</a:t>
            </a:r>
            <a:r>
              <a:rPr lang="zh-CN" altLang="en-US" dirty="0" smtClean="0"/>
              <a:t>：</a:t>
            </a:r>
            <a:r>
              <a:rPr lang="en-US" altLang="zh-CN" dirty="0" smtClean="0"/>
              <a:t>P5 </a:t>
            </a:r>
            <a:r>
              <a:rPr lang="zh-CN" altLang="en-US" dirty="0" smtClean="0"/>
              <a:t>架构</a:t>
            </a:r>
            <a:endParaRPr lang="en-US" altLang="zh-CN" dirty="0" smtClean="0"/>
          </a:p>
          <a:p>
            <a:r>
              <a:rPr lang="en-US" altLang="zh-CN" dirty="0" smtClean="0"/>
              <a:t>Pentium II</a:t>
            </a:r>
            <a:r>
              <a:rPr lang="zh-CN" altLang="en-US" dirty="0" smtClean="0"/>
              <a:t>：</a:t>
            </a:r>
            <a:r>
              <a:rPr lang="en-US" altLang="zh-CN" dirty="0" smtClean="0"/>
              <a:t>P6 </a:t>
            </a:r>
            <a:r>
              <a:rPr lang="zh-CN" altLang="en-US" dirty="0" smtClean="0"/>
              <a:t>架构</a:t>
            </a:r>
            <a:r>
              <a:rPr lang="en-US" altLang="zh-CN" dirty="0" smtClean="0"/>
              <a:t/>
            </a:r>
            <a:br>
              <a:rPr lang="en-US" altLang="zh-CN" dirty="0" smtClean="0"/>
            </a:br>
            <a:r>
              <a:rPr lang="zh-CN" altLang="en-US" sz="2400" dirty="0" smtClean="0"/>
              <a:t>二级缓存从主板移植到了</a:t>
            </a:r>
            <a:r>
              <a:rPr lang="en-US" altLang="zh-CN" sz="2400" dirty="0" smtClean="0"/>
              <a:t>CPU</a:t>
            </a:r>
            <a:r>
              <a:rPr lang="zh-CN" altLang="en-US" sz="2400" dirty="0" smtClean="0"/>
              <a:t>内部</a:t>
            </a:r>
            <a:endParaRPr lang="en-US" altLang="zh-CN" dirty="0" smtClean="0"/>
          </a:p>
          <a:p>
            <a:r>
              <a:rPr lang="en-US" altLang="zh-CN" dirty="0" smtClean="0"/>
              <a:t>Pentium 4</a:t>
            </a:r>
            <a:r>
              <a:rPr lang="zh-CN" altLang="en-US" dirty="0" smtClean="0"/>
              <a:t>：</a:t>
            </a:r>
            <a:r>
              <a:rPr lang="en-US" altLang="zh-CN" dirty="0" err="1" smtClean="0"/>
              <a:t>NetBurst</a:t>
            </a:r>
            <a:r>
              <a:rPr lang="en-US" altLang="zh-CN" dirty="0"/>
              <a:t> </a:t>
            </a:r>
            <a:r>
              <a:rPr lang="zh-CN" altLang="en-US" dirty="0" smtClean="0"/>
              <a:t>架构</a:t>
            </a:r>
            <a:endParaRPr lang="en-US" altLang="zh-CN" dirty="0" smtClean="0"/>
          </a:p>
          <a:p>
            <a:pPr lvl="1"/>
            <a:r>
              <a:rPr lang="zh-CN" altLang="en-US" sz="2400" dirty="0" smtClean="0"/>
              <a:t>延长</a:t>
            </a:r>
            <a:r>
              <a:rPr lang="en-US" altLang="zh-CN" sz="2400" dirty="0" smtClean="0"/>
              <a:t>CPU</a:t>
            </a:r>
            <a:r>
              <a:rPr lang="zh-CN" altLang="en-US" sz="2400" dirty="0" smtClean="0"/>
              <a:t>超流水线的级数</a:t>
            </a:r>
            <a:endParaRPr lang="en-US" altLang="zh-CN" sz="2400" dirty="0" smtClean="0"/>
          </a:p>
          <a:p>
            <a:pPr lvl="1"/>
            <a:r>
              <a:rPr lang="zh-CN" altLang="en-US" sz="2400" dirty="0" smtClean="0"/>
              <a:t>为发挥其性能，需要更高的主频及强大的缓存结构</a:t>
            </a:r>
            <a:endParaRPr lang="en-US" altLang="zh-CN" sz="2400" dirty="0" smtClean="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61</a:t>
            </a:fld>
            <a:endParaRPr lang="en-US" altLang="zh-CN"/>
          </a:p>
        </p:txBody>
      </p:sp>
      <p:sp>
        <p:nvSpPr>
          <p:cNvPr id="5" name="Rectangle 3"/>
          <p:cNvSpPr>
            <a:spLocks noChangeArrowheads="1"/>
          </p:cNvSpPr>
          <p:nvPr/>
        </p:nvSpPr>
        <p:spPr bwMode="auto">
          <a:xfrm>
            <a:off x="756320" y="550069"/>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三、</a:t>
            </a:r>
            <a:r>
              <a:rPr lang="en-US" altLang="zh-CN" sz="2800" b="1" dirty="0" smtClean="0">
                <a:solidFill>
                  <a:srgbClr val="006600"/>
                </a:solidFill>
                <a:ea typeface="黑体" pitchFamily="2" charset="-122"/>
              </a:rPr>
              <a:t>Intel</a:t>
            </a:r>
            <a:r>
              <a:rPr lang="zh-CN" altLang="en-US" sz="2800" b="1" dirty="0" smtClean="0">
                <a:solidFill>
                  <a:srgbClr val="006600"/>
                </a:solidFill>
                <a:ea typeface="黑体" pitchFamily="2" charset="-122"/>
              </a:rPr>
              <a:t>微处理器结构的发展</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3921963849"/>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3" name="内容占位符 2"/>
          <p:cNvSpPr>
            <a:spLocks noGrp="1"/>
          </p:cNvSpPr>
          <p:nvPr>
            <p:ph idx="1"/>
          </p:nvPr>
        </p:nvSpPr>
        <p:spPr>
          <a:xfrm>
            <a:off x="395536" y="1073944"/>
            <a:ext cx="8424614" cy="5667424"/>
          </a:xfrm>
        </p:spPr>
        <p:txBody>
          <a:bodyPr/>
          <a:lstStyle/>
          <a:p>
            <a:r>
              <a:rPr lang="en-US" altLang="zh-CN" dirty="0" smtClean="0"/>
              <a:t>Core </a:t>
            </a:r>
            <a:r>
              <a:rPr lang="zh-CN" altLang="en-US" dirty="0" smtClean="0"/>
              <a:t>微架构：</a:t>
            </a:r>
            <a:endParaRPr lang="en-US" altLang="zh-CN" dirty="0" smtClean="0"/>
          </a:p>
          <a:p>
            <a:pPr lvl="1"/>
            <a:r>
              <a:rPr lang="zh-CN" altLang="en-US" sz="2400" dirty="0" smtClean="0"/>
              <a:t>为提高</a:t>
            </a:r>
            <a:r>
              <a:rPr lang="en-US" altLang="zh-CN" sz="2400" dirty="0" smtClean="0"/>
              <a:t>2</a:t>
            </a:r>
            <a:r>
              <a:rPr lang="zh-CN" altLang="en-US" sz="2400" dirty="0" smtClean="0"/>
              <a:t>个核心的内部数据交换效率，采用</a:t>
            </a:r>
            <a:r>
              <a:rPr lang="zh-CN" altLang="en-US" sz="2400" dirty="0" smtClean="0">
                <a:solidFill>
                  <a:srgbClr val="FF0000"/>
                </a:solidFill>
              </a:rPr>
              <a:t>共享式</a:t>
            </a:r>
            <a:r>
              <a:rPr lang="zh-CN" altLang="en-US" sz="2400" dirty="0" smtClean="0">
                <a:solidFill>
                  <a:srgbClr val="0000FF"/>
                </a:solidFill>
              </a:rPr>
              <a:t>二级缓存</a:t>
            </a:r>
            <a:r>
              <a:rPr lang="zh-CN" altLang="en-US" sz="2400" dirty="0" smtClean="0"/>
              <a:t>。</a:t>
            </a:r>
            <a:endParaRPr lang="en-US" altLang="zh-CN" sz="2400" dirty="0" smtClean="0"/>
          </a:p>
          <a:p>
            <a:pPr lvl="1"/>
            <a:r>
              <a:rPr lang="zh-CN" altLang="en-US" sz="2400" dirty="0" smtClean="0"/>
              <a:t>内核采用较短的</a:t>
            </a:r>
            <a:r>
              <a:rPr lang="en-US" altLang="zh-CN" sz="2400" dirty="0" smtClean="0"/>
              <a:t>14</a:t>
            </a:r>
            <a:r>
              <a:rPr lang="zh-CN" altLang="en-US" sz="2400" dirty="0" smtClean="0"/>
              <a:t>级流水线，每核内建</a:t>
            </a:r>
            <a:r>
              <a:rPr lang="en-US" altLang="zh-CN" sz="2400" dirty="0" smtClean="0"/>
              <a:t>32KB</a:t>
            </a:r>
            <a:r>
              <a:rPr lang="zh-CN" altLang="en-US" sz="2400" dirty="0" smtClean="0"/>
              <a:t>一级指令缓存与</a:t>
            </a:r>
            <a:r>
              <a:rPr lang="en-US" altLang="zh-CN" sz="2400" dirty="0" smtClean="0"/>
              <a:t>32KB</a:t>
            </a:r>
            <a:r>
              <a:rPr lang="zh-CN" altLang="en-US" sz="2400" dirty="0" smtClean="0"/>
              <a:t>一级数据缓存，</a:t>
            </a:r>
            <a:r>
              <a:rPr lang="en-US" altLang="zh-CN" sz="2400" dirty="0" smtClean="0"/>
              <a:t>2</a:t>
            </a:r>
            <a:r>
              <a:rPr lang="zh-CN" altLang="en-US" sz="2400" dirty="0" smtClean="0"/>
              <a:t>个核心之间可以直接传输数据。</a:t>
            </a:r>
            <a:endParaRPr lang="en-US" altLang="zh-CN" sz="2400" dirty="0" smtClean="0"/>
          </a:p>
          <a:p>
            <a:pPr lvl="1"/>
            <a:r>
              <a:rPr lang="zh-CN" altLang="en-US" sz="2400" dirty="0" smtClean="0"/>
              <a:t>每核内建</a:t>
            </a:r>
            <a:r>
              <a:rPr lang="en-US" altLang="zh-CN" sz="2400" dirty="0" smtClean="0"/>
              <a:t>4</a:t>
            </a:r>
            <a:r>
              <a:rPr lang="zh-CN" altLang="en-US" sz="2400" dirty="0" smtClean="0"/>
              <a:t>组指令译码单元，支持</a:t>
            </a:r>
            <a:r>
              <a:rPr lang="zh-CN" altLang="en-US" sz="2400" dirty="0" smtClean="0">
                <a:solidFill>
                  <a:srgbClr val="0000FF"/>
                </a:solidFill>
              </a:rPr>
              <a:t>微指令融合</a:t>
            </a:r>
            <a:r>
              <a:rPr lang="zh-CN" altLang="en-US" sz="2400" dirty="0" smtClean="0"/>
              <a:t>与</a:t>
            </a:r>
            <a:r>
              <a:rPr lang="zh-CN" altLang="en-US" sz="2400" dirty="0" smtClean="0">
                <a:solidFill>
                  <a:srgbClr val="0000FF"/>
                </a:solidFill>
              </a:rPr>
              <a:t>宏指令融合</a:t>
            </a:r>
            <a:r>
              <a:rPr lang="zh-CN" altLang="en-US" sz="2400" dirty="0" smtClean="0"/>
              <a:t>技术，每时钟周期最多可以译码</a:t>
            </a:r>
            <a:r>
              <a:rPr lang="en-US" altLang="zh-CN" sz="2400" dirty="0" smtClean="0"/>
              <a:t>5</a:t>
            </a:r>
            <a:r>
              <a:rPr lang="zh-CN" altLang="en-US" sz="2400" dirty="0" smtClean="0"/>
              <a:t>条</a:t>
            </a:r>
            <a:r>
              <a:rPr lang="en-US" altLang="zh-CN" sz="2400" dirty="0" smtClean="0"/>
              <a:t>x86</a:t>
            </a:r>
            <a:r>
              <a:rPr lang="zh-CN" altLang="en-US" sz="2400" dirty="0" smtClean="0"/>
              <a:t>指令。</a:t>
            </a:r>
            <a:endParaRPr lang="en-US" altLang="zh-CN" sz="2400" dirty="0" smtClean="0"/>
          </a:p>
          <a:p>
            <a:pPr lvl="1"/>
            <a:r>
              <a:rPr lang="zh-CN" altLang="en-US" sz="2400" dirty="0" smtClean="0"/>
              <a:t>改进的分支预测功能。</a:t>
            </a:r>
            <a:endParaRPr lang="en-US" altLang="zh-CN" sz="2400" dirty="0" smtClean="0"/>
          </a:p>
          <a:p>
            <a:pPr lvl="1"/>
            <a:r>
              <a:rPr lang="zh-CN" altLang="en-US" sz="2400" dirty="0"/>
              <a:t>每</a:t>
            </a:r>
            <a:r>
              <a:rPr lang="zh-CN" altLang="en-US" sz="2400" dirty="0" smtClean="0"/>
              <a:t>核内建</a:t>
            </a:r>
            <a:r>
              <a:rPr lang="en-US" altLang="zh-CN" sz="2400" dirty="0" smtClean="0"/>
              <a:t>5</a:t>
            </a:r>
            <a:r>
              <a:rPr lang="zh-CN" altLang="en-US" sz="2400" dirty="0" smtClean="0"/>
              <a:t>个执行单元子系统。</a:t>
            </a:r>
            <a:endParaRPr lang="en-US" altLang="zh-CN" sz="2400" dirty="0" smtClean="0"/>
          </a:p>
          <a:p>
            <a:pPr lvl="1"/>
            <a:r>
              <a:rPr lang="zh-CN" altLang="en-US" sz="2400" dirty="0" smtClean="0"/>
              <a:t>电源管理，硬件虚拟化，内建数字温度传感器。</a:t>
            </a:r>
            <a:endParaRPr lang="en-US" altLang="zh-CN" sz="2400" dirty="0" smtClean="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62</a:t>
            </a:fld>
            <a:endParaRPr lang="en-US" altLang="zh-CN"/>
          </a:p>
        </p:txBody>
      </p:sp>
      <p:sp>
        <p:nvSpPr>
          <p:cNvPr id="5" name="Rectangle 3"/>
          <p:cNvSpPr>
            <a:spLocks noChangeArrowheads="1"/>
          </p:cNvSpPr>
          <p:nvPr/>
        </p:nvSpPr>
        <p:spPr bwMode="auto">
          <a:xfrm>
            <a:off x="756320" y="550069"/>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三、</a:t>
            </a:r>
            <a:r>
              <a:rPr lang="en-US" altLang="zh-CN" sz="2800" b="1" dirty="0" smtClean="0">
                <a:solidFill>
                  <a:srgbClr val="006600"/>
                </a:solidFill>
                <a:ea typeface="黑体" pitchFamily="2" charset="-122"/>
              </a:rPr>
              <a:t>Intel</a:t>
            </a:r>
            <a:r>
              <a:rPr lang="zh-CN" altLang="en-US" sz="2800" b="1" dirty="0" smtClean="0">
                <a:solidFill>
                  <a:srgbClr val="006600"/>
                </a:solidFill>
                <a:ea typeface="黑体" pitchFamily="2" charset="-122"/>
              </a:rPr>
              <a:t>微处理器结构的发展</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1767673190"/>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3" name="内容占位符 2"/>
          <p:cNvSpPr>
            <a:spLocks noGrp="1"/>
          </p:cNvSpPr>
          <p:nvPr>
            <p:ph idx="1"/>
          </p:nvPr>
        </p:nvSpPr>
        <p:spPr>
          <a:xfrm>
            <a:off x="395536" y="1073944"/>
            <a:ext cx="8424614" cy="5667424"/>
          </a:xfrm>
        </p:spPr>
        <p:txBody>
          <a:bodyPr/>
          <a:lstStyle/>
          <a:p>
            <a:r>
              <a:rPr lang="zh-CN" altLang="en-US" dirty="0" smtClean="0"/>
              <a:t>第一代 </a:t>
            </a:r>
            <a:r>
              <a:rPr lang="en-US" altLang="zh-CN" dirty="0"/>
              <a:t>Core </a:t>
            </a:r>
            <a:r>
              <a:rPr lang="en-US" altLang="zh-CN" dirty="0" err="1"/>
              <a:t>i</a:t>
            </a:r>
            <a:r>
              <a:rPr lang="en-US" altLang="zh-CN" dirty="0"/>
              <a:t> </a:t>
            </a:r>
            <a:r>
              <a:rPr lang="zh-CN" altLang="en-US" dirty="0"/>
              <a:t>处理器 </a:t>
            </a:r>
            <a:r>
              <a:rPr lang="en-US" altLang="zh-CN" dirty="0"/>
              <a:t>—— </a:t>
            </a:r>
            <a:r>
              <a:rPr lang="en-US" altLang="zh-CN" dirty="0" smtClean="0"/>
              <a:t>Nehalem </a:t>
            </a:r>
            <a:r>
              <a:rPr lang="zh-CN" altLang="en-US" dirty="0"/>
              <a:t>微架构</a:t>
            </a:r>
            <a:r>
              <a:rPr lang="zh-CN" altLang="en-US" dirty="0" smtClean="0"/>
              <a:t>：</a:t>
            </a:r>
            <a:endParaRPr lang="en-US" altLang="zh-CN" dirty="0" smtClean="0"/>
          </a:p>
          <a:p>
            <a:pPr lvl="1"/>
            <a:r>
              <a:rPr lang="zh-CN" altLang="en-US" sz="2400" dirty="0" smtClean="0"/>
              <a:t>集成存储控制器</a:t>
            </a:r>
            <a:endParaRPr lang="en-US" altLang="zh-CN" sz="2400" dirty="0" smtClean="0"/>
          </a:p>
          <a:p>
            <a:pPr lvl="1"/>
            <a:r>
              <a:rPr lang="zh-CN" altLang="en-US" sz="2400" dirty="0" smtClean="0"/>
              <a:t>取代北桥芯片，</a:t>
            </a:r>
            <a:r>
              <a:rPr lang="en-US" altLang="zh-CN" sz="2400" dirty="0" smtClean="0"/>
              <a:t>PCH</a:t>
            </a:r>
          </a:p>
          <a:p>
            <a:r>
              <a:rPr lang="zh-CN" altLang="en-US" dirty="0" smtClean="0"/>
              <a:t>第二代 </a:t>
            </a:r>
            <a:r>
              <a:rPr lang="en-US" altLang="zh-CN" dirty="0" smtClean="0"/>
              <a:t>Core </a:t>
            </a:r>
            <a:r>
              <a:rPr lang="en-US" altLang="zh-CN" dirty="0" err="1" smtClean="0"/>
              <a:t>i</a:t>
            </a:r>
            <a:r>
              <a:rPr lang="en-US" altLang="zh-CN" dirty="0" smtClean="0"/>
              <a:t> </a:t>
            </a:r>
            <a:r>
              <a:rPr lang="zh-CN" altLang="en-US" dirty="0" smtClean="0"/>
              <a:t>处理器 </a:t>
            </a:r>
            <a:r>
              <a:rPr lang="en-US" altLang="zh-CN" dirty="0" smtClean="0"/>
              <a:t>—— Sandy Bridge </a:t>
            </a:r>
            <a:r>
              <a:rPr lang="zh-CN" altLang="en-US" dirty="0" smtClean="0"/>
              <a:t>微架构：</a:t>
            </a:r>
            <a:endParaRPr lang="en-US" altLang="zh-CN" dirty="0" smtClean="0"/>
          </a:p>
          <a:p>
            <a:pPr lvl="1"/>
            <a:r>
              <a:rPr lang="en-US" altLang="zh-CN" sz="2400" dirty="0" smtClean="0"/>
              <a:t>CPU</a:t>
            </a:r>
            <a:r>
              <a:rPr lang="zh-CN" altLang="en-US" sz="2400" dirty="0" smtClean="0"/>
              <a:t>＋</a:t>
            </a:r>
            <a:r>
              <a:rPr lang="en-US" altLang="zh-CN" sz="2400" dirty="0" smtClean="0"/>
              <a:t>GPU </a:t>
            </a:r>
            <a:r>
              <a:rPr lang="zh-CN" altLang="en-US" sz="2400" dirty="0" smtClean="0"/>
              <a:t>的整合模式</a:t>
            </a:r>
            <a:endParaRPr lang="en-US" altLang="zh-CN" sz="2400" dirty="0" smtClean="0"/>
          </a:p>
          <a:p>
            <a:pPr lvl="1"/>
            <a:r>
              <a:rPr lang="en-US" altLang="zh-CN" sz="2400" dirty="0" smtClean="0"/>
              <a:t>GPU</a:t>
            </a:r>
            <a:r>
              <a:rPr lang="zh-CN" altLang="en-US" sz="2400" dirty="0" smtClean="0"/>
              <a:t>可以直接使用</a:t>
            </a:r>
            <a:r>
              <a:rPr lang="en-US" altLang="zh-CN" sz="2400" dirty="0" smtClean="0"/>
              <a:t>CPU</a:t>
            </a:r>
            <a:r>
              <a:rPr lang="zh-CN" altLang="en-US" sz="2400" dirty="0" smtClean="0"/>
              <a:t>的三级缓存及存储器控制器</a:t>
            </a:r>
            <a:endParaRPr lang="en-US" altLang="zh-CN" sz="2400" dirty="0" smtClean="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63</a:t>
            </a:fld>
            <a:endParaRPr lang="en-US" altLang="zh-CN"/>
          </a:p>
        </p:txBody>
      </p:sp>
      <p:sp>
        <p:nvSpPr>
          <p:cNvPr id="5" name="Rectangle 3"/>
          <p:cNvSpPr>
            <a:spLocks noChangeArrowheads="1"/>
          </p:cNvSpPr>
          <p:nvPr/>
        </p:nvSpPr>
        <p:spPr bwMode="auto">
          <a:xfrm>
            <a:off x="756320" y="550069"/>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三、</a:t>
            </a:r>
            <a:r>
              <a:rPr lang="en-US" altLang="zh-CN" sz="2800" b="1" dirty="0" smtClean="0">
                <a:solidFill>
                  <a:srgbClr val="006600"/>
                </a:solidFill>
                <a:ea typeface="黑体" pitchFamily="2" charset="-122"/>
              </a:rPr>
              <a:t>Intel</a:t>
            </a:r>
            <a:r>
              <a:rPr lang="zh-CN" altLang="en-US" sz="2800" b="1" dirty="0" smtClean="0">
                <a:solidFill>
                  <a:srgbClr val="006600"/>
                </a:solidFill>
                <a:ea typeface="黑体" pitchFamily="2" charset="-122"/>
              </a:rPr>
              <a:t>微处理器结构的发展</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3730170835"/>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idx="1"/>
          </p:nvPr>
        </p:nvSpPr>
        <p:spPr>
          <a:xfrm>
            <a:off x="827088" y="1412875"/>
            <a:ext cx="7859712" cy="4321175"/>
          </a:xfrm>
        </p:spPr>
        <p:txBody>
          <a:bodyPr/>
          <a:lstStyle/>
          <a:p>
            <a:pPr marL="355600" indent="-355600">
              <a:buSzTx/>
              <a:buFont typeface="Wingdings" pitchFamily="2" charset="2"/>
              <a:buAutoNum type="arabicPeriod"/>
            </a:pPr>
            <a:r>
              <a:rPr lang="zh-CN" altLang="en-US" sz="2800" b="1">
                <a:latin typeface="Times New Roman" pitchFamily="18" charset="0"/>
              </a:rPr>
              <a:t>高速度、功能强的</a:t>
            </a:r>
            <a:r>
              <a:rPr lang="zh-CN" altLang="en-US" sz="2800" b="1">
                <a:solidFill>
                  <a:srgbClr val="FF0000"/>
                </a:solidFill>
                <a:latin typeface="Times New Roman" pitchFamily="18" charset="0"/>
              </a:rPr>
              <a:t>超级计算机</a:t>
            </a:r>
            <a:br>
              <a:rPr lang="zh-CN" altLang="en-US" sz="2800" b="1">
                <a:solidFill>
                  <a:srgbClr val="FF0000"/>
                </a:solidFill>
                <a:latin typeface="Times New Roman" pitchFamily="18" charset="0"/>
              </a:rPr>
            </a:br>
            <a:r>
              <a:rPr lang="zh-CN" altLang="en-US" sz="2800" b="1">
                <a:latin typeface="Times New Roman" pitchFamily="18" charset="0"/>
              </a:rPr>
              <a:t>军事、尖端科学</a:t>
            </a:r>
          </a:p>
          <a:p>
            <a:pPr marL="355600" indent="-355600">
              <a:buSzTx/>
              <a:buFont typeface="Wingdings" pitchFamily="2" charset="2"/>
              <a:buAutoNum type="arabicPeriod"/>
            </a:pPr>
            <a:r>
              <a:rPr lang="zh-CN" altLang="en-US" sz="2800" b="1">
                <a:latin typeface="Times New Roman" pitchFamily="18" charset="0"/>
              </a:rPr>
              <a:t>价格适中的</a:t>
            </a:r>
            <a:r>
              <a:rPr lang="zh-CN" altLang="en-US" sz="2800" b="1">
                <a:solidFill>
                  <a:srgbClr val="FF0000"/>
                </a:solidFill>
                <a:latin typeface="Times New Roman" pitchFamily="18" charset="0"/>
              </a:rPr>
              <a:t>高性能计算机</a:t>
            </a:r>
          </a:p>
          <a:p>
            <a:pPr marL="901700" lvl="1" indent="-366713">
              <a:buClr>
                <a:srgbClr val="FF0066"/>
              </a:buClr>
              <a:buSzPct val="75000"/>
              <a:buFont typeface="Wingdings" pitchFamily="2" charset="2"/>
              <a:buChar char="l"/>
            </a:pPr>
            <a:r>
              <a:rPr lang="zh-CN" altLang="en-US" b="1">
                <a:latin typeface="Times New Roman" pitchFamily="18" charset="0"/>
              </a:rPr>
              <a:t>服务器</a:t>
            </a:r>
          </a:p>
          <a:p>
            <a:pPr marL="901700" lvl="1" indent="-366713">
              <a:buClr>
                <a:srgbClr val="FF0066"/>
              </a:buClr>
              <a:buSzPct val="75000"/>
              <a:buFont typeface="Wingdings" pitchFamily="2" charset="2"/>
              <a:buChar char="l"/>
            </a:pPr>
            <a:r>
              <a:rPr lang="zh-CN" altLang="en-US" b="1">
                <a:latin typeface="Times New Roman" pitchFamily="18" charset="0"/>
              </a:rPr>
              <a:t>工作站</a:t>
            </a:r>
          </a:p>
          <a:p>
            <a:pPr marL="355600" indent="-355600">
              <a:buSzTx/>
              <a:buFont typeface="Wingdings" pitchFamily="2" charset="2"/>
              <a:buAutoNum type="arabicPeriod"/>
            </a:pPr>
            <a:r>
              <a:rPr lang="zh-CN" altLang="en-US" sz="2800" b="1">
                <a:latin typeface="Times New Roman" pitchFamily="18" charset="0"/>
              </a:rPr>
              <a:t>价格低廉的</a:t>
            </a:r>
            <a:r>
              <a:rPr lang="zh-CN" altLang="en-US" sz="2800" b="1">
                <a:solidFill>
                  <a:srgbClr val="FF0000"/>
                </a:solidFill>
                <a:latin typeface="Times New Roman" pitchFamily="18" charset="0"/>
              </a:rPr>
              <a:t>微型机：</a:t>
            </a:r>
            <a:r>
              <a:rPr lang="zh-CN" altLang="en-US" sz="2800" b="1">
                <a:latin typeface="Times New Roman" pitchFamily="18" charset="0"/>
              </a:rPr>
              <a:t>个人计算机（</a:t>
            </a:r>
            <a:r>
              <a:rPr lang="en-US" altLang="zh-CN" sz="2800" b="1">
                <a:latin typeface="Times New Roman" pitchFamily="18" charset="0"/>
              </a:rPr>
              <a:t>PC</a:t>
            </a:r>
            <a:r>
              <a:rPr lang="zh-CN" altLang="en-US" sz="2800" b="1">
                <a:latin typeface="Times New Roman" pitchFamily="18" charset="0"/>
              </a:rPr>
              <a:t>）</a:t>
            </a:r>
          </a:p>
          <a:p>
            <a:pPr marL="355600" indent="-355600">
              <a:buSzTx/>
              <a:buFont typeface="Wingdings" pitchFamily="2" charset="2"/>
              <a:buAutoNum type="arabicPeriod"/>
            </a:pPr>
            <a:r>
              <a:rPr lang="zh-CN" altLang="en-US" sz="2800" b="1">
                <a:solidFill>
                  <a:srgbClr val="FF0000"/>
                </a:solidFill>
                <a:latin typeface="Times New Roman" pitchFamily="18" charset="0"/>
              </a:rPr>
              <a:t>嵌入式计算机</a:t>
            </a:r>
            <a:r>
              <a:rPr lang="zh-CN" altLang="en-US" sz="2800" b="1">
                <a:latin typeface="Times New Roman" pitchFamily="18" charset="0"/>
              </a:rPr>
              <a:t/>
            </a:r>
            <a:br>
              <a:rPr lang="zh-CN" altLang="en-US" sz="2800" b="1">
                <a:latin typeface="Times New Roman" pitchFamily="18" charset="0"/>
              </a:rPr>
            </a:br>
            <a:r>
              <a:rPr lang="zh-CN" altLang="en-US" sz="2800" b="1">
                <a:latin typeface="Times New Roman" pitchFamily="18" charset="0"/>
              </a:rPr>
              <a:t>开拓应用领域、占领更大市场</a:t>
            </a:r>
          </a:p>
        </p:txBody>
      </p:sp>
      <p:sp>
        <p:nvSpPr>
          <p:cNvPr id="6" name="灯片编号占位符 4"/>
          <p:cNvSpPr>
            <a:spLocks noGrp="1"/>
          </p:cNvSpPr>
          <p:nvPr>
            <p:ph type="sldNum" sz="quarter" idx="11"/>
          </p:nvPr>
        </p:nvSpPr>
        <p:spPr/>
        <p:txBody>
          <a:bodyPr/>
          <a:lstStyle/>
          <a:p>
            <a:fld id="{EDD93A1F-5630-4785-9366-9C9A65587AB5}" type="slidenum">
              <a:rPr lang="zh-CN" altLang="en-US"/>
              <a:pPr/>
              <a:t>64</a:t>
            </a:fld>
            <a:endParaRPr lang="en-US" altLang="zh-CN"/>
          </a:p>
        </p:txBody>
      </p:sp>
      <p:sp>
        <p:nvSpPr>
          <p:cNvPr id="656388"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四、</a:t>
            </a:r>
            <a:r>
              <a:rPr lang="zh-CN" altLang="en-US" sz="2800" b="1" dirty="0">
                <a:solidFill>
                  <a:srgbClr val="006600"/>
                </a:solidFill>
                <a:ea typeface="黑体" pitchFamily="2" charset="-122"/>
              </a:rPr>
              <a:t>计算机的发展方向</a:t>
            </a:r>
          </a:p>
        </p:txBody>
      </p:sp>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
        <p:nvSpPr>
          <p:cNvPr id="3" name="动作按钮: 前进或下一项 2">
            <a:hlinkClick r:id="rId2" action="ppaction://hlinksldjump" highlightClick="1"/>
          </p:cNvPr>
          <p:cNvSpPr/>
          <p:nvPr/>
        </p:nvSpPr>
        <p:spPr bwMode="auto">
          <a:xfrm>
            <a:off x="7452320" y="5589240"/>
            <a:ext cx="720080" cy="504056"/>
          </a:xfrm>
          <a:prstGeom prst="actionButtonForwardNex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idx="1"/>
          </p:nvPr>
        </p:nvSpPr>
        <p:spPr>
          <a:xfrm>
            <a:off x="755576" y="1329680"/>
            <a:ext cx="7472386" cy="5051648"/>
          </a:xfrm>
        </p:spPr>
        <p:txBody>
          <a:bodyPr/>
          <a:lstStyle/>
          <a:p>
            <a:pPr marL="355600" indent="-355600">
              <a:buSzTx/>
              <a:buNone/>
            </a:pPr>
            <a:r>
              <a:rPr lang="zh-CN" altLang="en-US" sz="2800" b="1" dirty="0" smtClean="0">
                <a:solidFill>
                  <a:srgbClr val="FF0000"/>
                </a:solidFill>
                <a:latin typeface="Times New Roman" pitchFamily="18" charset="0"/>
              </a:rPr>
              <a:t>超级计算机</a:t>
            </a:r>
            <a:r>
              <a:rPr lang="zh-CN" altLang="en-US" sz="2800" b="1" dirty="0" smtClean="0">
                <a:latin typeface="Times New Roman" pitchFamily="18" charset="0"/>
              </a:rPr>
              <a:t>的应用领域：</a:t>
            </a:r>
            <a:endParaRPr lang="en-US" altLang="zh-CN" sz="2800" b="1" dirty="0" smtClean="0">
              <a:latin typeface="Times New Roman" pitchFamily="18" charset="0"/>
            </a:endParaRPr>
          </a:p>
          <a:p>
            <a:pPr marL="355600" indent="-355600">
              <a:buClr>
                <a:srgbClr val="FF6600"/>
              </a:buClr>
              <a:buFont typeface="Wingdings" pitchFamily="2" charset="2"/>
              <a:buChar char="p"/>
            </a:pPr>
            <a:r>
              <a:rPr lang="zh-CN" altLang="en-US" sz="2800" b="1" dirty="0" smtClean="0">
                <a:latin typeface="Times New Roman" pitchFamily="18" charset="0"/>
              </a:rPr>
              <a:t>天气预报</a:t>
            </a:r>
            <a:endParaRPr lang="en-US" altLang="zh-CN" sz="2800" b="1" dirty="0" smtClean="0">
              <a:latin typeface="Times New Roman" pitchFamily="18" charset="0"/>
            </a:endParaRPr>
          </a:p>
          <a:p>
            <a:pPr marL="355600" indent="-355600">
              <a:buClr>
                <a:srgbClr val="FF6600"/>
              </a:buClr>
              <a:buFont typeface="Wingdings" pitchFamily="2" charset="2"/>
              <a:buChar char="p"/>
            </a:pPr>
            <a:r>
              <a:rPr lang="zh-CN" altLang="en-US" sz="2800" b="1" dirty="0" smtClean="0">
                <a:latin typeface="Times New Roman" pitchFamily="18" charset="0"/>
              </a:rPr>
              <a:t>药品研制</a:t>
            </a:r>
            <a:endParaRPr lang="en-US" altLang="zh-CN" sz="2800" b="1" dirty="0" smtClean="0">
              <a:latin typeface="Times New Roman" pitchFamily="18" charset="0"/>
            </a:endParaRPr>
          </a:p>
          <a:p>
            <a:pPr marL="355600" indent="-355600">
              <a:buClr>
                <a:srgbClr val="FF6600"/>
              </a:buClr>
              <a:buFont typeface="Wingdings" pitchFamily="2" charset="2"/>
              <a:buChar char="p"/>
            </a:pPr>
            <a:r>
              <a:rPr lang="zh-CN" altLang="en-US" sz="2800" b="1" dirty="0" smtClean="0">
                <a:latin typeface="Times New Roman" pitchFamily="18" charset="0"/>
              </a:rPr>
              <a:t>石油勘探</a:t>
            </a:r>
            <a:endParaRPr lang="en-US" altLang="zh-CN" sz="2800" b="1" dirty="0" smtClean="0">
              <a:latin typeface="Times New Roman" pitchFamily="18" charset="0"/>
            </a:endParaRPr>
          </a:p>
          <a:p>
            <a:pPr marL="355600" indent="-355600">
              <a:buClr>
                <a:srgbClr val="FF6600"/>
              </a:buClr>
              <a:buFont typeface="Wingdings" pitchFamily="2" charset="2"/>
              <a:buChar char="p"/>
            </a:pPr>
            <a:r>
              <a:rPr lang="zh-CN" altLang="en-US" sz="2800" b="1" dirty="0" smtClean="0">
                <a:latin typeface="Times New Roman" pitchFamily="18" charset="0"/>
              </a:rPr>
              <a:t>核爆炸模拟</a:t>
            </a:r>
            <a:endParaRPr lang="en-US" altLang="zh-CN" sz="2800" b="1" dirty="0" smtClean="0">
              <a:latin typeface="Times New Roman" pitchFamily="18" charset="0"/>
            </a:endParaRPr>
          </a:p>
          <a:p>
            <a:pPr marL="355600" indent="-355600">
              <a:buClr>
                <a:srgbClr val="FF6600"/>
              </a:buClr>
              <a:buFont typeface="Wingdings" pitchFamily="2" charset="2"/>
              <a:buChar char="p"/>
            </a:pPr>
            <a:r>
              <a:rPr lang="zh-CN" altLang="en-US" sz="2800" b="1" dirty="0" smtClean="0">
                <a:latin typeface="Times New Roman" pitchFamily="18" charset="0"/>
              </a:rPr>
              <a:t>空气动力学</a:t>
            </a:r>
            <a:r>
              <a:rPr lang="zh-CN" altLang="en-US" dirty="0">
                <a:latin typeface="Times New Roman" pitchFamily="18" charset="0"/>
              </a:rPr>
              <a:t>、</a:t>
            </a:r>
            <a:r>
              <a:rPr lang="zh-CN" altLang="en-US" sz="2800" b="1" dirty="0" smtClean="0">
                <a:latin typeface="Times New Roman" pitchFamily="18" charset="0"/>
              </a:rPr>
              <a:t>航空航天</a:t>
            </a:r>
            <a:endParaRPr lang="en-US" altLang="zh-CN" sz="2800" b="1" dirty="0" smtClean="0">
              <a:latin typeface="Times New Roman" pitchFamily="18" charset="0"/>
            </a:endParaRPr>
          </a:p>
          <a:p>
            <a:pPr marL="355600" indent="-355600">
              <a:buClr>
                <a:srgbClr val="FF6600"/>
              </a:buClr>
              <a:buFont typeface="Wingdings" pitchFamily="2" charset="2"/>
              <a:buChar char="p"/>
            </a:pPr>
            <a:r>
              <a:rPr lang="zh-CN" altLang="en-US" dirty="0" smtClean="0">
                <a:latin typeface="Times New Roman" pitchFamily="18" charset="0"/>
              </a:rPr>
              <a:t>图形、图像处理</a:t>
            </a:r>
            <a:endParaRPr lang="en-US" altLang="zh-CN" dirty="0" smtClean="0">
              <a:latin typeface="Times New Roman" pitchFamily="18" charset="0"/>
            </a:endParaRPr>
          </a:p>
          <a:p>
            <a:pPr marL="355600" indent="-355600">
              <a:buClr>
                <a:srgbClr val="FF6600"/>
              </a:buClr>
              <a:buFont typeface="Wingdings" pitchFamily="2" charset="2"/>
              <a:buChar char="p"/>
            </a:pPr>
            <a:r>
              <a:rPr lang="en-US" altLang="zh-CN" dirty="0" smtClean="0">
                <a:latin typeface="Times New Roman" pitchFamily="18" charset="0"/>
              </a:rPr>
              <a:t>AI</a:t>
            </a:r>
            <a:endParaRPr lang="en-US" altLang="zh-CN" sz="2800" b="1" dirty="0" smtClean="0">
              <a:latin typeface="Times New Roman" pitchFamily="18" charset="0"/>
            </a:endParaRPr>
          </a:p>
          <a:p>
            <a:pPr marL="355600" indent="-355600">
              <a:buClr>
                <a:srgbClr val="FF6600"/>
              </a:buClr>
              <a:buFont typeface="Wingdings" pitchFamily="2" charset="2"/>
              <a:buChar char="p"/>
            </a:pPr>
            <a:r>
              <a:rPr lang="en-US" altLang="zh-CN" sz="2800" b="1" dirty="0">
                <a:latin typeface="Times New Roman" pitchFamily="18" charset="0"/>
              </a:rPr>
              <a:t>……</a:t>
            </a:r>
            <a:endParaRPr lang="zh-CN" altLang="en-US" sz="2800" b="1" dirty="0">
              <a:latin typeface="Times New Roman" pitchFamily="18" charset="0"/>
            </a:endParaRPr>
          </a:p>
        </p:txBody>
      </p:sp>
      <p:sp>
        <p:nvSpPr>
          <p:cNvPr id="6" name="灯片编号占位符 4"/>
          <p:cNvSpPr>
            <a:spLocks noGrp="1"/>
          </p:cNvSpPr>
          <p:nvPr>
            <p:ph type="sldNum" sz="quarter" idx="11"/>
          </p:nvPr>
        </p:nvSpPr>
        <p:spPr/>
        <p:txBody>
          <a:bodyPr/>
          <a:lstStyle/>
          <a:p>
            <a:fld id="{EDD93A1F-5630-4785-9366-9C9A65587AB5}" type="slidenum">
              <a:rPr lang="zh-CN" altLang="en-US"/>
              <a:pPr/>
              <a:t>65</a:t>
            </a:fld>
            <a:endParaRPr lang="en-US" altLang="zh-CN"/>
          </a:p>
        </p:txBody>
      </p:sp>
      <p:sp>
        <p:nvSpPr>
          <p:cNvPr id="656388"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四、</a:t>
            </a:r>
            <a:r>
              <a:rPr lang="zh-CN" altLang="en-US" sz="2800" b="1" dirty="0">
                <a:solidFill>
                  <a:srgbClr val="006600"/>
                </a:solidFill>
                <a:ea typeface="黑体" pitchFamily="2" charset="-122"/>
              </a:rPr>
              <a:t>计算机的发展方向</a:t>
            </a:r>
          </a:p>
        </p:txBody>
      </p:sp>
      <p:sp>
        <p:nvSpPr>
          <p:cNvPr id="2" name="标题 1"/>
          <p:cNvSpPr>
            <a:spLocks noGrp="1"/>
          </p:cNvSpPr>
          <p:nvPr>
            <p:ph type="title"/>
          </p:nvPr>
        </p:nvSpPr>
        <p:spPr/>
        <p:txBody>
          <a:bodyPr/>
          <a:lstStyle/>
          <a:p>
            <a:r>
              <a:rPr lang="en-US" altLang="zh-CN" dirty="0">
                <a:ea typeface="黑体" pitchFamily="2" charset="-122"/>
              </a:rPr>
              <a:t>1.2 </a:t>
            </a:r>
            <a:r>
              <a:rPr lang="zh-CN" altLang="en-US" dirty="0">
                <a:ea typeface="黑体" pitchFamily="2" charset="-122"/>
              </a:rPr>
              <a:t>微处理器概述</a:t>
            </a:r>
            <a:endParaRPr lang="zh-CN" altLang="en-US" dirty="0"/>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80" name="Rectangle 8"/>
          <p:cNvSpPr>
            <a:spLocks noGrp="1" noChangeArrowheads="1"/>
          </p:cNvSpPr>
          <p:nvPr>
            <p:ph idx="1"/>
          </p:nvPr>
        </p:nvSpPr>
        <p:spPr>
          <a:xfrm>
            <a:off x="322264" y="1411289"/>
            <a:ext cx="4178298" cy="4303727"/>
          </a:xfrm>
          <a:noFill/>
          <a:ln/>
        </p:spPr>
        <p:txBody>
          <a:bodyPr/>
          <a:lstStyle/>
          <a:p>
            <a:pPr marL="444500" indent="-444500"/>
            <a:r>
              <a:rPr lang="zh-CN" altLang="en-US" sz="2800" b="1" dirty="0">
                <a:latin typeface="Times New Roman" pitchFamily="18" charset="0"/>
              </a:rPr>
              <a:t>工作站的价格，超级计算机的性能。</a:t>
            </a:r>
          </a:p>
          <a:p>
            <a:pPr marL="444500" indent="-444500"/>
            <a:r>
              <a:rPr lang="zh-CN" altLang="en-US" sz="2800" b="1" dirty="0">
                <a:latin typeface="Times New Roman" pitchFamily="18" charset="0"/>
              </a:rPr>
              <a:t>每一台</a:t>
            </a:r>
            <a:r>
              <a:rPr lang="en-US" altLang="zh-CN" sz="2800" b="1" dirty="0">
                <a:latin typeface="Times New Roman" pitchFamily="18" charset="0"/>
              </a:rPr>
              <a:t>Tesla</a:t>
            </a:r>
            <a:r>
              <a:rPr lang="zh-CN" altLang="en-US" sz="2800" b="1" dirty="0">
                <a:latin typeface="Times New Roman" pitchFamily="18" charset="0"/>
              </a:rPr>
              <a:t>超级计算机都拥有</a:t>
            </a:r>
            <a:r>
              <a:rPr lang="en-US" altLang="zh-CN" sz="2800" b="1" dirty="0">
                <a:latin typeface="Times New Roman" pitchFamily="18" charset="0"/>
              </a:rPr>
              <a:t>4</a:t>
            </a:r>
            <a:r>
              <a:rPr lang="zh-CN" altLang="en-US" sz="2800" b="1" dirty="0">
                <a:latin typeface="Times New Roman" pitchFamily="18" charset="0"/>
              </a:rPr>
              <a:t>颗用于通用计算的</a:t>
            </a:r>
            <a:r>
              <a:rPr lang="en-US" altLang="zh-CN" sz="2800" b="1" dirty="0">
                <a:latin typeface="Times New Roman" pitchFamily="18" charset="0"/>
              </a:rPr>
              <a:t>GPU</a:t>
            </a:r>
            <a:r>
              <a:rPr lang="zh-CN" altLang="en-US" sz="2800" b="1" dirty="0">
                <a:latin typeface="Times New Roman" pitchFamily="18" charset="0"/>
              </a:rPr>
              <a:t>，每颗</a:t>
            </a:r>
            <a:r>
              <a:rPr lang="en-US" altLang="zh-CN" sz="2800" b="1" dirty="0">
                <a:latin typeface="Times New Roman" pitchFamily="18" charset="0"/>
              </a:rPr>
              <a:t>GPU</a:t>
            </a:r>
            <a:r>
              <a:rPr lang="zh-CN" altLang="en-US" sz="2800" b="1" dirty="0">
                <a:latin typeface="Times New Roman" pitchFamily="18" charset="0"/>
              </a:rPr>
              <a:t>内部拥有</a:t>
            </a:r>
            <a:r>
              <a:rPr lang="en-US" altLang="zh-CN" sz="2800" b="1" dirty="0">
                <a:latin typeface="Times New Roman" pitchFamily="18" charset="0"/>
              </a:rPr>
              <a:t>240</a:t>
            </a:r>
            <a:r>
              <a:rPr lang="zh-CN" altLang="en-US" sz="2800" b="1" dirty="0">
                <a:latin typeface="Times New Roman" pitchFamily="18" charset="0"/>
              </a:rPr>
              <a:t>个核心，四颗</a:t>
            </a:r>
            <a:r>
              <a:rPr lang="en-US" altLang="zh-CN" sz="2800" b="1" dirty="0">
                <a:latin typeface="Times New Roman" pitchFamily="18" charset="0"/>
              </a:rPr>
              <a:t>GPU</a:t>
            </a:r>
            <a:r>
              <a:rPr lang="zh-CN" altLang="en-US" sz="2800" b="1" dirty="0">
                <a:latin typeface="Times New Roman" pitchFamily="18" charset="0"/>
              </a:rPr>
              <a:t>的核心总数达到了</a:t>
            </a:r>
            <a:r>
              <a:rPr lang="en-US" altLang="zh-CN" sz="2800" b="1" dirty="0">
                <a:latin typeface="Times New Roman" pitchFamily="18" charset="0"/>
              </a:rPr>
              <a:t>960</a:t>
            </a:r>
            <a:r>
              <a:rPr lang="zh-CN" altLang="en-US" sz="2800" b="1" dirty="0">
                <a:latin typeface="Times New Roman" pitchFamily="18" charset="0"/>
              </a:rPr>
              <a:t>个。</a:t>
            </a:r>
          </a:p>
        </p:txBody>
      </p:sp>
      <p:sp>
        <p:nvSpPr>
          <p:cNvPr id="6" name="灯片编号占位符 4"/>
          <p:cNvSpPr>
            <a:spLocks noGrp="1"/>
          </p:cNvSpPr>
          <p:nvPr>
            <p:ph type="sldNum" sz="quarter" idx="11"/>
          </p:nvPr>
        </p:nvSpPr>
        <p:spPr/>
        <p:txBody>
          <a:bodyPr/>
          <a:lstStyle/>
          <a:p>
            <a:fld id="{6248B922-F054-4765-818D-8566927EBC4B}" type="slidenum">
              <a:rPr lang="zh-CN" altLang="en-US"/>
              <a:pPr/>
              <a:t>66</a:t>
            </a:fld>
            <a:endParaRPr lang="en-US" altLang="zh-CN"/>
          </a:p>
        </p:txBody>
      </p:sp>
      <p:pic>
        <p:nvPicPr>
          <p:cNvPr id="719877"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173538" y="980728"/>
            <a:ext cx="4862512" cy="5184775"/>
          </a:xfrm>
          <a:prstGeom prst="rect">
            <a:avLst/>
          </a:prstGeom>
          <a:noFill/>
          <a:ln w="38100" algn="ctr">
            <a:noFill/>
            <a:miter lim="800000"/>
            <a:headEnd/>
            <a:tailEnd type="none" w="med" len="lg"/>
          </a:ln>
          <a:effectLst/>
        </p:spPr>
      </p:pic>
      <p:sp>
        <p:nvSpPr>
          <p:cNvPr id="719881" name="Text Box 9"/>
          <p:cNvSpPr txBox="1">
            <a:spLocks noChangeArrowheads="1"/>
          </p:cNvSpPr>
          <p:nvPr/>
        </p:nvSpPr>
        <p:spPr bwMode="auto">
          <a:xfrm>
            <a:off x="468313" y="545307"/>
            <a:ext cx="6048375" cy="579437"/>
          </a:xfrm>
          <a:prstGeom prst="rect">
            <a:avLst/>
          </a:prstGeom>
          <a:noFill/>
          <a:ln w="38100" algn="ctr">
            <a:noFill/>
            <a:miter lim="800000"/>
            <a:headEnd/>
            <a:tailEnd type="none" w="med" len="lg"/>
          </a:ln>
          <a:effectLst/>
        </p:spPr>
        <p:txBody>
          <a:bodyPr>
            <a:spAutoFit/>
          </a:bodyPr>
          <a:lstStyle/>
          <a:p>
            <a:pPr algn="l">
              <a:spcBef>
                <a:spcPct val="50000"/>
              </a:spcBef>
            </a:pPr>
            <a:r>
              <a:rPr lang="en-US" altLang="zh-CN" sz="3200" b="1" dirty="0">
                <a:solidFill>
                  <a:srgbClr val="0000FF"/>
                </a:solidFill>
                <a:ea typeface="黑体" pitchFamily="2" charset="-122"/>
              </a:rPr>
              <a:t>NVIDIA Tesla</a:t>
            </a:r>
            <a:r>
              <a:rPr lang="zh-CN" altLang="en-US" sz="3200" b="1" dirty="0">
                <a:solidFill>
                  <a:srgbClr val="0000FF"/>
                </a:solidFill>
                <a:ea typeface="黑体" pitchFamily="2" charset="-122"/>
              </a:rPr>
              <a:t>个人超级计算机</a:t>
            </a: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8FC11CE-17CB-4D24-B710-45B1A5760434}" type="slidenum">
              <a:rPr lang="zh-CN" altLang="en-US"/>
              <a:pPr/>
              <a:t>67</a:t>
            </a:fld>
            <a:endParaRPr lang="en-US" altLang="zh-CN"/>
          </a:p>
        </p:txBody>
      </p:sp>
      <p:pic>
        <p:nvPicPr>
          <p:cNvPr id="720898" name="Picture 2"/>
          <p:cNvPicPr>
            <a:picLocks noChangeAspect="1" noChangeArrowheads="1"/>
          </p:cNvPicPr>
          <p:nvPr/>
        </p:nvPicPr>
        <p:blipFill>
          <a:blip r:embed="rId2" cstate="print">
            <a:clrChange>
              <a:clrFrom>
                <a:srgbClr val="FFFFFF"/>
              </a:clrFrom>
              <a:clrTo>
                <a:srgbClr val="FFFFFF">
                  <a:alpha val="0"/>
                </a:srgbClr>
              </a:clrTo>
            </a:clrChange>
          </a:blip>
          <a:srcRect r="2046"/>
          <a:stretch>
            <a:fillRect/>
          </a:stretch>
        </p:blipFill>
        <p:spPr bwMode="auto">
          <a:xfrm>
            <a:off x="900113" y="3298825"/>
            <a:ext cx="7345362" cy="3298825"/>
          </a:xfrm>
          <a:prstGeom prst="rect">
            <a:avLst/>
          </a:prstGeom>
          <a:noFill/>
          <a:ln w="38100" algn="ctr">
            <a:noFill/>
            <a:miter lim="800000"/>
            <a:headEnd/>
            <a:tailEnd type="none" w="med" len="lg"/>
          </a:ln>
          <a:effectLst/>
        </p:spPr>
      </p:pic>
      <p:pic>
        <p:nvPicPr>
          <p:cNvPr id="72089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89438" y="481013"/>
            <a:ext cx="4070350" cy="2795587"/>
          </a:xfrm>
          <a:prstGeom prst="rect">
            <a:avLst/>
          </a:prstGeom>
          <a:noFill/>
          <a:ln w="38100" algn="ctr">
            <a:noFill/>
            <a:miter lim="800000"/>
            <a:headEnd/>
            <a:tailEnd type="none" w="med" len="lg"/>
          </a:ln>
          <a:effectLst/>
        </p:spPr>
      </p:pic>
      <p:sp>
        <p:nvSpPr>
          <p:cNvPr id="720901" name="Text Box 5"/>
          <p:cNvSpPr txBox="1">
            <a:spLocks noChangeArrowheads="1"/>
          </p:cNvSpPr>
          <p:nvPr/>
        </p:nvSpPr>
        <p:spPr bwMode="auto">
          <a:xfrm>
            <a:off x="468313" y="545307"/>
            <a:ext cx="6048375" cy="579437"/>
          </a:xfrm>
          <a:prstGeom prst="rect">
            <a:avLst/>
          </a:prstGeom>
          <a:noFill/>
          <a:ln w="38100" algn="ctr">
            <a:noFill/>
            <a:miter lim="800000"/>
            <a:headEnd/>
            <a:tailEnd type="none" w="med" len="lg"/>
          </a:ln>
          <a:effectLst/>
        </p:spPr>
        <p:txBody>
          <a:bodyPr>
            <a:spAutoFit/>
          </a:bodyPr>
          <a:lstStyle/>
          <a:p>
            <a:pPr algn="l">
              <a:spcBef>
                <a:spcPct val="50000"/>
              </a:spcBef>
            </a:pPr>
            <a:r>
              <a:rPr lang="en-US" altLang="zh-CN" sz="3200" b="1" dirty="0">
                <a:solidFill>
                  <a:srgbClr val="0000FF"/>
                </a:solidFill>
                <a:ea typeface="黑体" pitchFamily="2" charset="-122"/>
              </a:rPr>
              <a:t>NVIDIA Tesla</a:t>
            </a:r>
            <a:r>
              <a:rPr lang="zh-CN" altLang="en-US" sz="3200" b="1" dirty="0">
                <a:solidFill>
                  <a:srgbClr val="0000FF"/>
                </a:solidFill>
                <a:ea typeface="黑体" pitchFamily="2" charset="-122"/>
              </a:rPr>
              <a:t>个人超级计算机</a:t>
            </a:r>
          </a:p>
        </p:txBody>
      </p:sp>
      <p:pic>
        <p:nvPicPr>
          <p:cNvPr id="8"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27584" y="1188831"/>
            <a:ext cx="2592288" cy="2456193"/>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8FC11CE-17CB-4D24-B710-45B1A5760434}" type="slidenum">
              <a:rPr lang="zh-CN" altLang="en-US"/>
              <a:pPr/>
              <a:t>68</a:t>
            </a:fld>
            <a:endParaRPr lang="en-US" altLang="zh-CN"/>
          </a:p>
        </p:txBody>
      </p:sp>
      <p:sp>
        <p:nvSpPr>
          <p:cNvPr id="720901" name="Text Box 5"/>
          <p:cNvSpPr txBox="1">
            <a:spLocks noChangeArrowheads="1"/>
          </p:cNvSpPr>
          <p:nvPr/>
        </p:nvSpPr>
        <p:spPr bwMode="auto">
          <a:xfrm>
            <a:off x="539552" y="44624"/>
            <a:ext cx="8064127" cy="523220"/>
          </a:xfrm>
          <a:prstGeom prst="rect">
            <a:avLst/>
          </a:prstGeom>
          <a:noFill/>
          <a:ln w="38100" algn="ctr">
            <a:noFill/>
            <a:miter lim="800000"/>
            <a:headEnd/>
            <a:tailEnd type="none" w="med" len="lg"/>
          </a:ln>
          <a:effectLst/>
        </p:spPr>
        <p:txBody>
          <a:bodyPr wrap="square">
            <a:spAutoFit/>
          </a:bodyPr>
          <a:lstStyle/>
          <a:p>
            <a:pPr algn="l">
              <a:spcBef>
                <a:spcPct val="50000"/>
              </a:spcBef>
            </a:pPr>
            <a:r>
              <a:rPr lang="zh-CN" altLang="en-US" sz="2800" b="1" dirty="0" smtClean="0">
                <a:solidFill>
                  <a:srgbClr val="0000FF"/>
                </a:solidFill>
                <a:ea typeface="黑体" pitchFamily="2" charset="-122"/>
              </a:rPr>
              <a:t>英特尔</a:t>
            </a:r>
            <a:r>
              <a:rPr lang="en-US" altLang="zh-CN" sz="2800" b="1" dirty="0" smtClean="0">
                <a:solidFill>
                  <a:srgbClr val="0000FF"/>
                </a:solidFill>
                <a:ea typeface="黑体" pitchFamily="2" charset="-122"/>
              </a:rPr>
              <a:t>® </a:t>
            </a:r>
            <a:r>
              <a:rPr lang="zh-CN" altLang="en-US" sz="2800" b="1" dirty="0" smtClean="0">
                <a:solidFill>
                  <a:srgbClr val="0000FF"/>
                </a:solidFill>
                <a:ea typeface="黑体" pitchFamily="2" charset="-122"/>
              </a:rPr>
              <a:t>至强融核™ 协处理器</a:t>
            </a:r>
            <a:endParaRPr lang="zh-CN" altLang="en-US" sz="2800" b="1" dirty="0">
              <a:solidFill>
                <a:srgbClr val="0000FF"/>
              </a:solidFill>
              <a:ea typeface="黑体" pitchFamily="2" charset="-122"/>
            </a:endParaRPr>
          </a:p>
        </p:txBody>
      </p:sp>
      <p:sp>
        <p:nvSpPr>
          <p:cNvPr id="8" name="TextBox 7"/>
          <p:cNvSpPr txBox="1"/>
          <p:nvPr/>
        </p:nvSpPr>
        <p:spPr>
          <a:xfrm>
            <a:off x="395536" y="728692"/>
            <a:ext cx="8496944" cy="5724644"/>
          </a:xfrm>
          <a:prstGeom prst="rect">
            <a:avLst/>
          </a:prstGeom>
          <a:noFill/>
        </p:spPr>
        <p:txBody>
          <a:bodyPr wrap="square" rtlCol="0">
            <a:spAutoFit/>
          </a:bodyPr>
          <a:lstStyle/>
          <a:p>
            <a:pPr marL="355600" indent="-355600" algn="l">
              <a:spcBef>
                <a:spcPts val="300"/>
              </a:spcBef>
              <a:buClr>
                <a:srgbClr val="FF6600"/>
              </a:buClr>
              <a:buSzPct val="75000"/>
              <a:buFont typeface="Wingdings" pitchFamily="2" charset="2"/>
              <a:buChar char="u"/>
            </a:pPr>
            <a:r>
              <a:rPr lang="en-US" altLang="zh-CN" sz="2400" b="1" dirty="0" smtClean="0">
                <a:latin typeface="Times New Roman" pitchFamily="18" charset="0"/>
                <a:cs typeface="Times New Roman" pitchFamily="18" charset="0"/>
              </a:rPr>
              <a:t>22nm 3D</a:t>
            </a:r>
            <a:r>
              <a:rPr lang="zh-CN" altLang="en-US" sz="2400" b="1" dirty="0" smtClean="0">
                <a:latin typeface="Times New Roman" pitchFamily="18" charset="0"/>
                <a:cs typeface="Times New Roman" pitchFamily="18" charset="0"/>
              </a:rPr>
              <a:t>晶体管工艺。</a:t>
            </a:r>
            <a:endParaRPr lang="en-US" altLang="zh-CN" sz="2400" b="1" dirty="0" smtClean="0">
              <a:latin typeface="Times New Roman" pitchFamily="18" charset="0"/>
              <a:cs typeface="Times New Roman" pitchFamily="18" charset="0"/>
            </a:endParaRPr>
          </a:p>
          <a:p>
            <a:pPr marL="355600" indent="-355600" algn="l">
              <a:spcBef>
                <a:spcPts val="300"/>
              </a:spcBef>
              <a:buClr>
                <a:srgbClr val="FF6600"/>
              </a:buClr>
              <a:buSzPct val="75000"/>
              <a:buFont typeface="Wingdings" pitchFamily="2" charset="2"/>
              <a:buChar char="u"/>
            </a:pPr>
            <a:r>
              <a:rPr lang="zh-CN" altLang="en-US" sz="2400" b="1" dirty="0" smtClean="0">
                <a:latin typeface="Times New Roman" pitchFamily="18" charset="0"/>
                <a:cs typeface="Times New Roman" pitchFamily="18" charset="0"/>
              </a:rPr>
              <a:t>外形采用标准规格的</a:t>
            </a:r>
            <a:r>
              <a:rPr lang="en-US" altLang="zh-CN" sz="2400" b="1" dirty="0" smtClean="0">
                <a:latin typeface="Times New Roman" pitchFamily="18" charset="0"/>
                <a:cs typeface="Times New Roman" pitchFamily="18" charset="0"/>
              </a:rPr>
              <a:t>PCI-E x16</a:t>
            </a:r>
            <a:r>
              <a:rPr lang="zh-CN" altLang="en-US" sz="2400" b="1" dirty="0" smtClean="0">
                <a:latin typeface="Times New Roman" pitchFamily="18" charset="0"/>
                <a:cs typeface="Times New Roman" pitchFamily="18" charset="0"/>
              </a:rPr>
              <a:t>扩展卡。</a:t>
            </a:r>
            <a:endParaRPr lang="en-US" altLang="zh-CN" sz="2400" b="1" dirty="0" smtClean="0">
              <a:latin typeface="Times New Roman" pitchFamily="18" charset="0"/>
              <a:cs typeface="Times New Roman" pitchFamily="18" charset="0"/>
            </a:endParaRPr>
          </a:p>
          <a:p>
            <a:pPr marL="355600" indent="-355600" algn="l">
              <a:spcBef>
                <a:spcPts val="300"/>
              </a:spcBef>
              <a:buClr>
                <a:srgbClr val="FF6600"/>
              </a:buClr>
              <a:buSzPct val="75000"/>
              <a:buFont typeface="Wingdings" pitchFamily="2" charset="2"/>
              <a:buChar char="u"/>
            </a:pPr>
            <a:r>
              <a:rPr lang="en-US" altLang="zh-CN" sz="2400" b="1" dirty="0" smtClean="0">
                <a:latin typeface="Times New Roman" pitchFamily="18" charset="0"/>
                <a:cs typeface="Times New Roman" pitchFamily="18" charset="0"/>
              </a:rPr>
              <a:t>7100</a:t>
            </a:r>
            <a:r>
              <a:rPr lang="zh-CN" altLang="en-US" sz="2400" b="1" dirty="0" smtClean="0">
                <a:latin typeface="Times New Roman" pitchFamily="18" charset="0"/>
                <a:cs typeface="Times New Roman" pitchFamily="18" charset="0"/>
              </a:rPr>
              <a:t>系列：</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61</a:t>
            </a:r>
            <a:r>
              <a:rPr lang="zh-CN" altLang="en-US" sz="2400" b="1" dirty="0" smtClean="0">
                <a:latin typeface="Times New Roman" pitchFamily="18" charset="0"/>
                <a:cs typeface="Times New Roman" pitchFamily="18" charset="0"/>
              </a:rPr>
              <a:t>个核心</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244 </a:t>
            </a:r>
            <a:r>
              <a:rPr lang="zh-CN" altLang="en-US" sz="2400" b="1" dirty="0" smtClean="0">
                <a:latin typeface="Times New Roman" pitchFamily="18" charset="0"/>
                <a:cs typeface="Times New Roman" pitchFamily="18" charset="0"/>
              </a:rPr>
              <a:t>个线程</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1.25GHz</a:t>
            </a:r>
            <a:r>
              <a:rPr lang="zh-CN" altLang="en-US" sz="2400" b="1" dirty="0" smtClean="0">
                <a:latin typeface="Times New Roman" pitchFamily="18" charset="0"/>
                <a:cs typeface="Times New Roman" pitchFamily="18" charset="0"/>
              </a:rPr>
              <a:t>主频</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1.875MB</a:t>
            </a:r>
            <a:r>
              <a:rPr lang="zh-CN" altLang="en-US" sz="2400" b="1" dirty="0" smtClean="0">
                <a:latin typeface="Times New Roman" pitchFamily="18" charset="0"/>
                <a:cs typeface="Times New Roman" pitchFamily="18" charset="0"/>
              </a:rPr>
              <a:t>一级指令</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数据缓存（每核心</a:t>
            </a:r>
            <a:r>
              <a:rPr lang="en-US" altLang="zh-CN" sz="2400" b="1" dirty="0" smtClean="0">
                <a:latin typeface="Times New Roman" pitchFamily="18" charset="0"/>
                <a:cs typeface="Times New Roman" pitchFamily="18" charset="0"/>
              </a:rPr>
              <a:t>32KB</a:t>
            </a:r>
            <a:r>
              <a:rPr lang="zh-CN" altLang="en-US" sz="2400" b="1" dirty="0" smtClean="0">
                <a:latin typeface="Times New Roman" pitchFamily="18" charset="0"/>
                <a:cs typeface="Times New Roman" pitchFamily="18" charset="0"/>
              </a:rPr>
              <a:t>）</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30.5MB</a:t>
            </a:r>
            <a:r>
              <a:rPr lang="zh-CN" altLang="en-US" sz="2400" b="1" dirty="0" smtClean="0">
                <a:latin typeface="Times New Roman" pitchFamily="18" charset="0"/>
                <a:cs typeface="Times New Roman" pitchFamily="18" charset="0"/>
              </a:rPr>
              <a:t>二级缓存（每核心</a:t>
            </a:r>
            <a:r>
              <a:rPr lang="en-US" altLang="zh-CN" sz="2400" b="1" dirty="0" smtClean="0">
                <a:latin typeface="Times New Roman" pitchFamily="18" charset="0"/>
                <a:cs typeface="Times New Roman" pitchFamily="18" charset="0"/>
              </a:rPr>
              <a:t>512KB </a:t>
            </a:r>
            <a:r>
              <a:rPr lang="zh-CN" altLang="en-US" sz="2400" b="1" dirty="0" smtClean="0">
                <a:latin typeface="Times New Roman" pitchFamily="18" charset="0"/>
                <a:cs typeface="Times New Roman" pitchFamily="18" charset="0"/>
              </a:rPr>
              <a:t>）</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8GB 5.5GHz GDDR5</a:t>
            </a:r>
            <a:r>
              <a:rPr lang="zh-CN" altLang="en-US" sz="2400" b="1" dirty="0" smtClean="0">
                <a:latin typeface="Times New Roman" pitchFamily="18" charset="0"/>
                <a:cs typeface="Times New Roman" pitchFamily="18" charset="0"/>
              </a:rPr>
              <a:t>显存（十六通道、</a:t>
            </a:r>
            <a:r>
              <a:rPr lang="en-US" altLang="zh-CN" sz="2400" b="1" dirty="0" smtClean="0">
                <a:latin typeface="Times New Roman" pitchFamily="18" charset="0"/>
                <a:cs typeface="Times New Roman" pitchFamily="18" charset="0"/>
              </a:rPr>
              <a:t>512-bit</a:t>
            </a:r>
            <a:r>
              <a:rPr lang="zh-CN" altLang="en-US" sz="2400" b="1" dirty="0" smtClean="0">
                <a:latin typeface="Times New Roman" pitchFamily="18" charset="0"/>
                <a:cs typeface="Times New Roman" pitchFamily="18" charset="0"/>
              </a:rPr>
              <a:t>位宽）</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en-US" altLang="zh-CN" sz="2400" b="1" dirty="0" smtClean="0">
                <a:latin typeface="Times New Roman" pitchFamily="18" charset="0"/>
                <a:cs typeface="Times New Roman" pitchFamily="18" charset="0"/>
              </a:rPr>
              <a:t>1.22TFlops</a:t>
            </a:r>
            <a:r>
              <a:rPr lang="zh-CN" altLang="en-US" sz="2400" b="1" dirty="0" smtClean="0">
                <a:latin typeface="Times New Roman" pitchFamily="18" charset="0"/>
                <a:cs typeface="Times New Roman" pitchFamily="18" charset="0"/>
              </a:rPr>
              <a:t>双精度浮点运算性能</a:t>
            </a:r>
            <a:endParaRPr lang="en-US" altLang="zh-CN" sz="2400" b="1" dirty="0" smtClean="0">
              <a:latin typeface="Times New Roman" pitchFamily="18" charset="0"/>
              <a:cs typeface="Times New Roman" pitchFamily="18" charset="0"/>
            </a:endParaRPr>
          </a:p>
          <a:p>
            <a:pPr marL="812800" lvl="1" indent="-355600" algn="l">
              <a:spcBef>
                <a:spcPts val="300"/>
              </a:spcBef>
              <a:buClr>
                <a:srgbClr val="33CC33"/>
              </a:buClr>
              <a:buSzPct val="75000"/>
              <a:buFont typeface="Wingdings" pitchFamily="2" charset="2"/>
              <a:buChar char="l"/>
            </a:pPr>
            <a:r>
              <a:rPr lang="zh-CN" altLang="en-US" sz="2400" b="1" dirty="0" smtClean="0">
                <a:latin typeface="Times New Roman" pitchFamily="18" charset="0"/>
                <a:cs typeface="Times New Roman" pitchFamily="18" charset="0"/>
              </a:rPr>
              <a:t>设计功耗</a:t>
            </a:r>
            <a:r>
              <a:rPr lang="en-US" altLang="zh-CN" sz="2400" b="1" dirty="0" smtClean="0">
                <a:latin typeface="Times New Roman" pitchFamily="18" charset="0"/>
                <a:cs typeface="Times New Roman" pitchFamily="18" charset="0"/>
              </a:rPr>
              <a:t>300W</a:t>
            </a:r>
          </a:p>
          <a:p>
            <a:pPr marL="812800" lvl="1" indent="-355600" algn="l">
              <a:spcBef>
                <a:spcPts val="300"/>
              </a:spcBef>
              <a:buClr>
                <a:srgbClr val="33CC33"/>
              </a:buClr>
              <a:buSzPct val="75000"/>
              <a:buFont typeface="Wingdings" pitchFamily="2" charset="2"/>
              <a:buChar char="l"/>
            </a:pPr>
            <a:r>
              <a:rPr lang="zh-CN" altLang="en-US" sz="2400" b="1" dirty="0" smtClean="0">
                <a:latin typeface="Times New Roman" pitchFamily="18" charset="0"/>
                <a:cs typeface="Times New Roman" pitchFamily="18" charset="0"/>
              </a:rPr>
              <a:t>建议的客户价格：</a:t>
            </a:r>
            <a:r>
              <a:rPr lang="en-US" altLang="zh-CN" sz="2400" b="1" dirty="0" smtClean="0">
                <a:latin typeface="Times New Roman" pitchFamily="18" charset="0"/>
                <a:cs typeface="Times New Roman" pitchFamily="18" charset="0"/>
              </a:rPr>
              <a:t>$4129.00</a:t>
            </a:r>
          </a:p>
          <a:p>
            <a:pPr marL="355600" indent="-355600" algn="l">
              <a:spcBef>
                <a:spcPts val="300"/>
              </a:spcBef>
              <a:buClr>
                <a:srgbClr val="FF6600"/>
              </a:buClr>
              <a:buSzPct val="75000"/>
              <a:buFont typeface="Wingdings" pitchFamily="2" charset="2"/>
              <a:buChar char="u"/>
            </a:pPr>
            <a:r>
              <a:rPr lang="zh-CN" altLang="en-US" sz="2400" b="1" dirty="0" smtClean="0">
                <a:latin typeface="Times New Roman" pitchFamily="18" charset="0"/>
                <a:cs typeface="Times New Roman" pitchFamily="18" charset="0"/>
              </a:rPr>
              <a:t>支持</a:t>
            </a:r>
            <a:r>
              <a:rPr lang="en-US" altLang="zh-CN" sz="2400" b="1" dirty="0" smtClean="0">
                <a:latin typeface="Times New Roman" pitchFamily="18" charset="0"/>
                <a:cs typeface="Times New Roman" pitchFamily="18" charset="0"/>
              </a:rPr>
              <a:t>Red Hat Enterprise Linux 6.x</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SUSE Linux 12+</a:t>
            </a:r>
            <a:r>
              <a:rPr lang="zh-CN" altLang="en-US" sz="2400" b="1" dirty="0" smtClean="0">
                <a:latin typeface="Times New Roman" pitchFamily="18" charset="0"/>
                <a:cs typeface="Times New Roman" pitchFamily="18" charset="0"/>
              </a:rPr>
              <a:t>操作系统，以及大量软件厂商的标准工具、多种编程模型。</a:t>
            </a:r>
            <a:endParaRPr lang="zh-CN" altLang="en-US" sz="2400" b="1" dirty="0">
              <a:latin typeface="Times New Roman" pitchFamily="18" charset="0"/>
              <a:cs typeface="Times New Roman" pitchFamily="18" charset="0"/>
            </a:endParaRPr>
          </a:p>
        </p:txBody>
      </p:sp>
      <p:pic>
        <p:nvPicPr>
          <p:cNvPr id="9" name="Picture 4"/>
          <p:cNvPicPr>
            <a:picLocks noChangeAspect="1" noChangeArrowheads="1"/>
          </p:cNvPicPr>
          <p:nvPr/>
        </p:nvPicPr>
        <p:blipFill>
          <a:blip r:embed="rId2" cstate="print"/>
          <a:srcRect/>
          <a:stretch>
            <a:fillRect/>
          </a:stretch>
        </p:blipFill>
        <p:spPr bwMode="auto">
          <a:xfrm>
            <a:off x="6804248" y="404664"/>
            <a:ext cx="2194965" cy="1635249"/>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8FC11CE-17CB-4D24-B710-45B1A5760434}" type="slidenum">
              <a:rPr lang="zh-CN" altLang="en-US"/>
              <a:pPr/>
              <a:t>69</a:t>
            </a:fld>
            <a:endParaRPr lang="en-US" altLang="zh-CN"/>
          </a:p>
        </p:txBody>
      </p:sp>
      <p:sp>
        <p:nvSpPr>
          <p:cNvPr id="720901" name="Text Box 5"/>
          <p:cNvSpPr txBox="1">
            <a:spLocks noChangeArrowheads="1"/>
          </p:cNvSpPr>
          <p:nvPr/>
        </p:nvSpPr>
        <p:spPr bwMode="auto">
          <a:xfrm>
            <a:off x="540321" y="44624"/>
            <a:ext cx="8064127" cy="523220"/>
          </a:xfrm>
          <a:prstGeom prst="rect">
            <a:avLst/>
          </a:prstGeom>
          <a:noFill/>
          <a:ln w="38100" algn="ctr">
            <a:noFill/>
            <a:miter lim="800000"/>
            <a:headEnd/>
            <a:tailEnd type="none" w="med" len="lg"/>
          </a:ln>
          <a:effectLst/>
        </p:spPr>
        <p:txBody>
          <a:bodyPr wrap="square">
            <a:spAutoFit/>
          </a:bodyPr>
          <a:lstStyle/>
          <a:p>
            <a:pPr algn="l">
              <a:spcBef>
                <a:spcPct val="50000"/>
              </a:spcBef>
            </a:pPr>
            <a:r>
              <a:rPr lang="zh-CN" altLang="en-US" sz="2800" b="1" dirty="0" smtClean="0">
                <a:solidFill>
                  <a:srgbClr val="0000FF"/>
                </a:solidFill>
                <a:ea typeface="黑体" pitchFamily="2" charset="-122"/>
              </a:rPr>
              <a:t>英特尔</a:t>
            </a:r>
            <a:r>
              <a:rPr lang="en-US" altLang="zh-CN" sz="2800" b="1" dirty="0" smtClean="0">
                <a:solidFill>
                  <a:srgbClr val="0000FF"/>
                </a:solidFill>
                <a:ea typeface="黑体" pitchFamily="2" charset="-122"/>
              </a:rPr>
              <a:t>® </a:t>
            </a:r>
            <a:r>
              <a:rPr lang="zh-CN" altLang="en-US" sz="2800" b="1" dirty="0" smtClean="0">
                <a:solidFill>
                  <a:srgbClr val="0000FF"/>
                </a:solidFill>
                <a:ea typeface="黑体" pitchFamily="2" charset="-122"/>
              </a:rPr>
              <a:t>至强融核™ 协处理器</a:t>
            </a:r>
            <a:endParaRPr lang="zh-CN" altLang="en-US" sz="2800" b="1" dirty="0">
              <a:solidFill>
                <a:srgbClr val="0000FF"/>
              </a:solidFill>
              <a:ea typeface="黑体" pitchFamily="2" charset="-122"/>
            </a:endParaRPr>
          </a:p>
        </p:txBody>
      </p:sp>
      <p:pic>
        <p:nvPicPr>
          <p:cNvPr id="77517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9456" y="1556792"/>
            <a:ext cx="7494150" cy="4780781"/>
          </a:xfrm>
          <a:prstGeom prst="rect">
            <a:avLst/>
          </a:prstGeom>
          <a:noFill/>
          <a:ln w="9525">
            <a:noFill/>
            <a:miter lim="800000"/>
            <a:headEnd/>
            <a:tailEnd/>
          </a:ln>
        </p:spPr>
      </p:pic>
      <p:pic>
        <p:nvPicPr>
          <p:cNvPr id="775172" name="Picture 4"/>
          <p:cNvPicPr>
            <a:picLocks noChangeAspect="1" noChangeArrowheads="1"/>
          </p:cNvPicPr>
          <p:nvPr/>
        </p:nvPicPr>
        <p:blipFill>
          <a:blip r:embed="rId3" cstate="print"/>
          <a:srcRect/>
          <a:stretch>
            <a:fillRect/>
          </a:stretch>
        </p:blipFill>
        <p:spPr bwMode="auto">
          <a:xfrm>
            <a:off x="6804248" y="404664"/>
            <a:ext cx="2194965" cy="1635249"/>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zh-CN" altLang="en-US">
                <a:solidFill>
                  <a:schemeClr val="bg2"/>
                </a:solidFill>
                <a:ea typeface="黑体" pitchFamily="2" charset="-122"/>
              </a:rPr>
              <a:t>本课程的内容</a:t>
            </a:r>
          </a:p>
        </p:txBody>
      </p:sp>
      <p:sp>
        <p:nvSpPr>
          <p:cNvPr id="691203" name="Rectangle 3"/>
          <p:cNvSpPr>
            <a:spLocks noGrp="1" noChangeArrowheads="1"/>
          </p:cNvSpPr>
          <p:nvPr>
            <p:ph idx="1"/>
          </p:nvPr>
        </p:nvSpPr>
        <p:spPr>
          <a:xfrm>
            <a:off x="457200" y="2387599"/>
            <a:ext cx="8362950" cy="3849689"/>
          </a:xfrm>
        </p:spPr>
        <p:txBody>
          <a:bodyPr/>
          <a:lstStyle/>
          <a:p>
            <a:pPr marL="444500" indent="-444500">
              <a:lnSpc>
                <a:spcPct val="110000"/>
              </a:lnSpc>
            </a:pPr>
            <a:r>
              <a:rPr lang="zh-CN" altLang="en-US" b="1" dirty="0"/>
              <a:t>以</a:t>
            </a:r>
            <a:r>
              <a:rPr lang="en-US" altLang="zh-CN" b="1" dirty="0"/>
              <a:t>8086/8088 CPU</a:t>
            </a:r>
            <a:r>
              <a:rPr lang="zh-CN" altLang="en-US" b="1" dirty="0"/>
              <a:t>构成的微机系统为例，介绍微机系统的组成、工作原理。</a:t>
            </a:r>
          </a:p>
          <a:p>
            <a:pPr marL="444500" indent="-444500">
              <a:lnSpc>
                <a:spcPct val="110000"/>
              </a:lnSpc>
            </a:pPr>
            <a:r>
              <a:rPr lang="zh-CN" altLang="en-US" b="1" dirty="0"/>
              <a:t>为实现特定的任务，如何对上述微机系统进行功能扩展。</a:t>
            </a:r>
          </a:p>
        </p:txBody>
      </p:sp>
      <p:sp>
        <p:nvSpPr>
          <p:cNvPr id="6" name="灯片编号占位符 4"/>
          <p:cNvSpPr>
            <a:spLocks noGrp="1"/>
          </p:cNvSpPr>
          <p:nvPr>
            <p:ph type="sldNum" sz="quarter" idx="11"/>
          </p:nvPr>
        </p:nvSpPr>
        <p:spPr/>
        <p:txBody>
          <a:bodyPr/>
          <a:lstStyle/>
          <a:p>
            <a:fld id="{EC587DFE-1AAD-4087-A3D6-8AFC091891D8}" type="slidenum">
              <a:rPr lang="zh-CN" altLang="en-US"/>
              <a:pPr/>
              <a:t>7</a:t>
            </a:fld>
            <a:endParaRPr lang="en-US" altLang="zh-CN"/>
          </a:p>
        </p:txBody>
      </p:sp>
      <p:pic>
        <p:nvPicPr>
          <p:cNvPr id="691204" name="Picture 4" descr="BS00580_"/>
          <p:cNvPicPr>
            <a:picLocks noChangeAspect="1" noChangeArrowheads="1"/>
          </p:cNvPicPr>
          <p:nvPr/>
        </p:nvPicPr>
        <p:blipFill>
          <a:blip r:embed="rId2" cstate="print"/>
          <a:srcRect/>
          <a:stretch>
            <a:fillRect/>
          </a:stretch>
        </p:blipFill>
        <p:spPr bwMode="auto">
          <a:xfrm>
            <a:off x="7164388" y="549275"/>
            <a:ext cx="1584325" cy="1333500"/>
          </a:xfrm>
          <a:prstGeom prst="rect">
            <a:avLst/>
          </a:prstGeom>
          <a:noFill/>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8FC11CE-17CB-4D24-B710-45B1A5760434}" type="slidenum">
              <a:rPr lang="zh-CN" altLang="en-US"/>
              <a:pPr/>
              <a:t>70</a:t>
            </a:fld>
            <a:endParaRPr lang="en-US" altLang="zh-CN"/>
          </a:p>
        </p:txBody>
      </p:sp>
      <p:sp>
        <p:nvSpPr>
          <p:cNvPr id="720901" name="Text Box 5"/>
          <p:cNvSpPr txBox="1">
            <a:spLocks noChangeArrowheads="1"/>
          </p:cNvSpPr>
          <p:nvPr/>
        </p:nvSpPr>
        <p:spPr bwMode="auto">
          <a:xfrm>
            <a:off x="539552" y="44624"/>
            <a:ext cx="8064127" cy="523220"/>
          </a:xfrm>
          <a:prstGeom prst="rect">
            <a:avLst/>
          </a:prstGeom>
          <a:noFill/>
          <a:ln w="38100" algn="ctr">
            <a:noFill/>
            <a:miter lim="800000"/>
            <a:headEnd/>
            <a:tailEnd type="none" w="med" len="lg"/>
          </a:ln>
          <a:effectLst/>
        </p:spPr>
        <p:txBody>
          <a:bodyPr wrap="square">
            <a:spAutoFit/>
          </a:bodyPr>
          <a:lstStyle/>
          <a:p>
            <a:pPr algn="l">
              <a:spcBef>
                <a:spcPct val="50000"/>
              </a:spcBef>
            </a:pPr>
            <a:r>
              <a:rPr lang="zh-CN" altLang="en-US" sz="2800" b="1" dirty="0" smtClean="0">
                <a:solidFill>
                  <a:srgbClr val="0000FF"/>
                </a:solidFill>
                <a:ea typeface="黑体" pitchFamily="2" charset="-122"/>
              </a:rPr>
              <a:t>英特尔</a:t>
            </a:r>
            <a:r>
              <a:rPr lang="en-US" altLang="zh-CN" sz="2800" b="1" dirty="0" smtClean="0">
                <a:solidFill>
                  <a:srgbClr val="0000FF"/>
                </a:solidFill>
                <a:ea typeface="黑体" pitchFamily="2" charset="-122"/>
              </a:rPr>
              <a:t>® </a:t>
            </a:r>
            <a:r>
              <a:rPr lang="zh-CN" altLang="en-US" sz="2800" b="1" dirty="0" smtClean="0">
                <a:solidFill>
                  <a:srgbClr val="0000FF"/>
                </a:solidFill>
                <a:ea typeface="黑体" pitchFamily="2" charset="-122"/>
              </a:rPr>
              <a:t>至强融核™ 协处理器</a:t>
            </a:r>
            <a:endParaRPr lang="zh-CN" altLang="en-US" sz="2800" b="1" dirty="0">
              <a:solidFill>
                <a:srgbClr val="0000FF"/>
              </a:solidFill>
              <a:ea typeface="黑体" pitchFamily="2" charset="-122"/>
            </a:endParaRPr>
          </a:p>
        </p:txBody>
      </p:sp>
      <p:pic>
        <p:nvPicPr>
          <p:cNvPr id="775172" name="Picture 4"/>
          <p:cNvPicPr>
            <a:picLocks noChangeAspect="1" noChangeArrowheads="1"/>
          </p:cNvPicPr>
          <p:nvPr/>
        </p:nvPicPr>
        <p:blipFill>
          <a:blip r:embed="rId2" cstate="print"/>
          <a:srcRect/>
          <a:stretch>
            <a:fillRect/>
          </a:stretch>
        </p:blipFill>
        <p:spPr bwMode="auto">
          <a:xfrm>
            <a:off x="6804248" y="404664"/>
            <a:ext cx="2194965" cy="1635249"/>
          </a:xfrm>
          <a:prstGeom prst="rect">
            <a:avLst/>
          </a:prstGeom>
          <a:noFill/>
          <a:ln w="9525">
            <a:noFill/>
            <a:miter lim="800000"/>
            <a:headEnd/>
            <a:tailEnd/>
          </a:ln>
        </p:spPr>
      </p:pic>
      <p:pic>
        <p:nvPicPr>
          <p:cNvPr id="776194" name="Picture 2"/>
          <p:cNvPicPr>
            <a:picLocks noChangeAspect="1" noChangeArrowheads="1"/>
          </p:cNvPicPr>
          <p:nvPr/>
        </p:nvPicPr>
        <p:blipFill>
          <a:blip r:embed="rId3" cstate="print"/>
          <a:srcRect/>
          <a:stretch>
            <a:fillRect/>
          </a:stretch>
        </p:blipFill>
        <p:spPr bwMode="auto">
          <a:xfrm>
            <a:off x="467544" y="980728"/>
            <a:ext cx="6264696" cy="5288519"/>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8FC11CE-17CB-4D24-B710-45B1A5760434}" type="slidenum">
              <a:rPr lang="zh-CN" altLang="en-US"/>
              <a:pPr/>
              <a:t>71</a:t>
            </a:fld>
            <a:endParaRPr lang="en-US" altLang="zh-CN"/>
          </a:p>
        </p:txBody>
      </p:sp>
      <p:sp>
        <p:nvSpPr>
          <p:cNvPr id="720901" name="Text Box 5"/>
          <p:cNvSpPr txBox="1">
            <a:spLocks noChangeArrowheads="1"/>
          </p:cNvSpPr>
          <p:nvPr/>
        </p:nvSpPr>
        <p:spPr bwMode="auto">
          <a:xfrm>
            <a:off x="540321" y="44624"/>
            <a:ext cx="8064127" cy="523220"/>
          </a:xfrm>
          <a:prstGeom prst="rect">
            <a:avLst/>
          </a:prstGeom>
          <a:noFill/>
          <a:ln w="38100" algn="ctr">
            <a:noFill/>
            <a:miter lim="800000"/>
            <a:headEnd/>
            <a:tailEnd type="none" w="med" len="lg"/>
          </a:ln>
          <a:effectLst/>
        </p:spPr>
        <p:txBody>
          <a:bodyPr wrap="square">
            <a:spAutoFit/>
          </a:bodyPr>
          <a:lstStyle/>
          <a:p>
            <a:pPr algn="l">
              <a:spcBef>
                <a:spcPct val="50000"/>
              </a:spcBef>
            </a:pPr>
            <a:r>
              <a:rPr lang="zh-CN" altLang="en-US" sz="2800" b="1" dirty="0" smtClean="0">
                <a:solidFill>
                  <a:srgbClr val="0000FF"/>
                </a:solidFill>
                <a:ea typeface="黑体" pitchFamily="2" charset="-122"/>
              </a:rPr>
              <a:t>天河</a:t>
            </a:r>
            <a:r>
              <a:rPr lang="en-US" altLang="zh-CN" sz="2800" b="1" dirty="0" smtClean="0">
                <a:solidFill>
                  <a:srgbClr val="0000FF"/>
                </a:solidFill>
                <a:ea typeface="黑体" pitchFamily="2" charset="-122"/>
              </a:rPr>
              <a:t>-2</a:t>
            </a:r>
            <a:r>
              <a:rPr lang="zh-CN" altLang="en-US" sz="2800" b="1" dirty="0" smtClean="0">
                <a:solidFill>
                  <a:srgbClr val="0000FF"/>
                </a:solidFill>
                <a:ea typeface="黑体" pitchFamily="2" charset="-122"/>
              </a:rPr>
              <a:t>超级计算机</a:t>
            </a:r>
            <a:endParaRPr lang="zh-CN" altLang="en-US" sz="2800" b="1" dirty="0">
              <a:solidFill>
                <a:srgbClr val="0000FF"/>
              </a:solidFill>
              <a:ea typeface="黑体" pitchFamily="2" charset="-122"/>
            </a:endParaRPr>
          </a:p>
        </p:txBody>
      </p:sp>
      <p:sp>
        <p:nvSpPr>
          <p:cNvPr id="8" name="TextBox 7"/>
          <p:cNvSpPr txBox="1"/>
          <p:nvPr/>
        </p:nvSpPr>
        <p:spPr>
          <a:xfrm>
            <a:off x="395536" y="783575"/>
            <a:ext cx="8496944" cy="1646605"/>
          </a:xfrm>
          <a:prstGeom prst="rect">
            <a:avLst/>
          </a:prstGeom>
          <a:noFill/>
        </p:spPr>
        <p:txBody>
          <a:bodyPr wrap="square" rtlCol="0">
            <a:spAutoFit/>
          </a:bodyPr>
          <a:lstStyle/>
          <a:p>
            <a:pPr marL="355600" indent="-355600" algn="l">
              <a:spcBef>
                <a:spcPts val="300"/>
              </a:spcBef>
              <a:buClr>
                <a:srgbClr val="FF6600"/>
              </a:buClr>
              <a:buSzPct val="75000"/>
              <a:buFont typeface="Wingdings" pitchFamily="2" charset="2"/>
              <a:buChar char="u"/>
            </a:pPr>
            <a:r>
              <a:rPr lang="en-US" altLang="zh-CN" sz="2400" b="1" smtClean="0">
                <a:latin typeface="Times New Roman" pitchFamily="18" charset="0"/>
                <a:cs typeface="Times New Roman" pitchFamily="18" charset="0"/>
              </a:rPr>
              <a:t>32000 </a:t>
            </a:r>
            <a:r>
              <a:rPr lang="zh-CN" altLang="en-US" sz="2400" b="1" smtClean="0">
                <a:latin typeface="Times New Roman" pitchFamily="18" charset="0"/>
                <a:cs typeface="Times New Roman" pitchFamily="18" charset="0"/>
              </a:rPr>
              <a:t>颗基于 </a:t>
            </a:r>
            <a:r>
              <a:rPr lang="en-US" altLang="zh-CN" sz="2400" b="1" smtClean="0">
                <a:latin typeface="Times New Roman" pitchFamily="18" charset="0"/>
                <a:cs typeface="Times New Roman" pitchFamily="18" charset="0"/>
              </a:rPr>
              <a:t>Ivy Bridge </a:t>
            </a:r>
            <a:r>
              <a:rPr lang="zh-CN" altLang="en-US" sz="2400" b="1" smtClean="0">
                <a:latin typeface="Times New Roman" pitchFamily="18" charset="0"/>
                <a:cs typeface="Times New Roman" pitchFamily="18" charset="0"/>
              </a:rPr>
              <a:t>微架构的</a:t>
            </a:r>
            <a:r>
              <a:rPr lang="en-US" altLang="zh-CN" sz="2400" b="1" smtClean="0">
                <a:latin typeface="Times New Roman" pitchFamily="18" charset="0"/>
                <a:cs typeface="Times New Roman" pitchFamily="18" charset="0"/>
              </a:rPr>
              <a:t>12</a:t>
            </a:r>
            <a:r>
              <a:rPr lang="zh-CN" altLang="en-US" sz="2400" b="1" smtClean="0">
                <a:latin typeface="Times New Roman" pitchFamily="18" charset="0"/>
                <a:cs typeface="Times New Roman" pitchFamily="18" charset="0"/>
              </a:rPr>
              <a:t>核 </a:t>
            </a:r>
            <a:r>
              <a:rPr lang="en-US" altLang="zh-CN" sz="2400" b="1" smtClean="0">
                <a:latin typeface="Times New Roman" pitchFamily="18" charset="0"/>
                <a:cs typeface="Times New Roman" pitchFamily="18" charset="0"/>
              </a:rPr>
              <a:t>Intel </a:t>
            </a:r>
            <a:r>
              <a:rPr lang="zh-CN" altLang="en-US" sz="2400" b="1" smtClean="0">
                <a:latin typeface="Times New Roman" pitchFamily="18" charset="0"/>
                <a:cs typeface="Times New Roman" pitchFamily="18" charset="0"/>
              </a:rPr>
              <a:t>至强处理器</a:t>
            </a:r>
            <a:r>
              <a:rPr lang="en-US" altLang="zh-CN" sz="2400" b="1" smtClean="0">
                <a:latin typeface="Times New Roman" pitchFamily="18" charset="0"/>
                <a:cs typeface="Times New Roman" pitchFamily="18" charset="0"/>
              </a:rPr>
              <a:t/>
            </a:r>
            <a:br>
              <a:rPr lang="en-US" altLang="zh-CN" sz="2400" b="1" smtClean="0">
                <a:latin typeface="Times New Roman" pitchFamily="18" charset="0"/>
                <a:cs typeface="Times New Roman" pitchFamily="18" charset="0"/>
              </a:rPr>
            </a:br>
            <a:r>
              <a:rPr lang="en-US" altLang="zh-CN" sz="2400" b="1" smtClean="0">
                <a:latin typeface="Times New Roman" pitchFamily="18" charset="0"/>
                <a:cs typeface="Times New Roman" pitchFamily="18" charset="0"/>
              </a:rPr>
              <a:t>E5-2600 v2</a:t>
            </a:r>
          </a:p>
          <a:p>
            <a:pPr marL="355600" indent="-355600" algn="l">
              <a:spcBef>
                <a:spcPts val="300"/>
              </a:spcBef>
              <a:buClr>
                <a:srgbClr val="FF6600"/>
              </a:buClr>
              <a:buSzPct val="75000"/>
              <a:buFont typeface="Wingdings" pitchFamily="2" charset="2"/>
              <a:buChar char="u"/>
            </a:pPr>
            <a:r>
              <a:rPr lang="en-US" altLang="zh-CN" sz="2400" b="1" smtClean="0">
                <a:latin typeface="Times New Roman" pitchFamily="18" charset="0"/>
                <a:cs typeface="Times New Roman" pitchFamily="18" charset="0"/>
              </a:rPr>
              <a:t>48000 </a:t>
            </a:r>
            <a:r>
              <a:rPr lang="zh-CN" altLang="en-US" sz="2400" b="1" smtClean="0">
                <a:latin typeface="Times New Roman" pitchFamily="18" charset="0"/>
                <a:cs typeface="Times New Roman" pitchFamily="18" charset="0"/>
              </a:rPr>
              <a:t>颗 </a:t>
            </a:r>
            <a:r>
              <a:rPr lang="en-US" altLang="zh-CN" sz="2400" b="1" smtClean="0">
                <a:latin typeface="Times New Roman" pitchFamily="18" charset="0"/>
                <a:cs typeface="Times New Roman" pitchFamily="18" charset="0"/>
              </a:rPr>
              <a:t>Intel </a:t>
            </a:r>
            <a:r>
              <a:rPr lang="zh-CN" altLang="en-US" sz="2400" b="1" smtClean="0">
                <a:latin typeface="Times New Roman" pitchFamily="18" charset="0"/>
                <a:cs typeface="Times New Roman" pitchFamily="18" charset="0"/>
              </a:rPr>
              <a:t>至强融核协处理器</a:t>
            </a:r>
            <a:endParaRPr lang="en-US" altLang="zh-CN" sz="2400" b="1" smtClean="0">
              <a:latin typeface="Times New Roman" pitchFamily="18" charset="0"/>
              <a:cs typeface="Times New Roman" pitchFamily="18" charset="0"/>
            </a:endParaRPr>
          </a:p>
          <a:p>
            <a:pPr marL="355600" indent="-355600" algn="l">
              <a:spcBef>
                <a:spcPts val="300"/>
              </a:spcBef>
              <a:buClr>
                <a:srgbClr val="FF6600"/>
              </a:buClr>
              <a:buSzPct val="75000"/>
              <a:buFont typeface="Wingdings" pitchFamily="2" charset="2"/>
              <a:buChar char="u"/>
            </a:pPr>
            <a:r>
              <a:rPr lang="zh-CN" altLang="en-US" sz="2400" b="1" smtClean="0">
                <a:latin typeface="Times New Roman" pitchFamily="18" charset="0"/>
                <a:cs typeface="Times New Roman" pitchFamily="18" charset="0"/>
              </a:rPr>
              <a:t>峰值性能可达每秒 </a:t>
            </a:r>
            <a:r>
              <a:rPr lang="en-US" altLang="zh-CN" sz="2400" b="1" smtClean="0">
                <a:latin typeface="Times New Roman" pitchFamily="18" charset="0"/>
                <a:cs typeface="Times New Roman" pitchFamily="18" charset="0"/>
              </a:rPr>
              <a:t>54.9PFlops</a:t>
            </a:r>
            <a:endParaRPr lang="zh-CN" altLang="en-US" sz="2400" b="1" dirty="0">
              <a:latin typeface="Times New Roman" pitchFamily="18" charset="0"/>
              <a:cs typeface="Times New Roman" pitchFamily="18" charset="0"/>
            </a:endParaRPr>
          </a:p>
        </p:txBody>
      </p:sp>
      <p:pic>
        <p:nvPicPr>
          <p:cNvPr id="787457" name="Picture 1"/>
          <p:cNvPicPr>
            <a:picLocks noChangeAspect="1" noChangeArrowheads="1"/>
          </p:cNvPicPr>
          <p:nvPr/>
        </p:nvPicPr>
        <p:blipFill>
          <a:blip r:embed="rId2" cstate="print"/>
          <a:srcRect b="9855"/>
          <a:stretch>
            <a:fillRect/>
          </a:stretch>
        </p:blipFill>
        <p:spPr bwMode="auto">
          <a:xfrm>
            <a:off x="3635896" y="2899066"/>
            <a:ext cx="5328592" cy="3222688"/>
          </a:xfrm>
          <a:prstGeom prst="rect">
            <a:avLst/>
          </a:prstGeom>
          <a:ln>
            <a:noFill/>
          </a:ln>
          <a:effectLst>
            <a:softEdge rad="112500"/>
          </a:effectLst>
        </p:spPr>
      </p:pic>
      <p:pic>
        <p:nvPicPr>
          <p:cNvPr id="787458" name="Picture 2"/>
          <p:cNvPicPr>
            <a:picLocks noChangeAspect="1" noChangeArrowheads="1"/>
          </p:cNvPicPr>
          <p:nvPr/>
        </p:nvPicPr>
        <p:blipFill>
          <a:blip r:embed="rId3" cstate="print"/>
          <a:srcRect l="13939" r="28106"/>
          <a:stretch>
            <a:fillRect/>
          </a:stretch>
        </p:blipFill>
        <p:spPr bwMode="auto">
          <a:xfrm>
            <a:off x="251520" y="2644224"/>
            <a:ext cx="3456384" cy="3881120"/>
          </a:xfrm>
          <a:prstGeom prst="rect">
            <a:avLst/>
          </a:prstGeom>
          <a:ln>
            <a:noFill/>
          </a:ln>
          <a:effectLst>
            <a:softEdge rad="112500"/>
          </a:effectLst>
        </p:spPr>
      </p:pic>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subTitle" idx="1"/>
          </p:nvPr>
        </p:nvSpPr>
        <p:spPr>
          <a:xfrm>
            <a:off x="1116013" y="1700213"/>
            <a:ext cx="7883525" cy="2592387"/>
          </a:xfrm>
          <a:noFill/>
          <a:ln/>
        </p:spPr>
        <p:txBody>
          <a:bodyPr anchor="ctr"/>
          <a:lstStyle/>
          <a:p>
            <a:pPr algn="r">
              <a:spcBef>
                <a:spcPct val="0"/>
              </a:spcBef>
              <a:buClrTx/>
              <a:buSzTx/>
              <a:buFontTx/>
              <a:buNone/>
            </a:pPr>
            <a:r>
              <a:rPr lang="zh-CN" altLang="en-US" sz="3600" b="0" dirty="0">
                <a:solidFill>
                  <a:srgbClr val="FFFF00"/>
                </a:solidFill>
                <a:latin typeface="+mj-lt"/>
                <a:ea typeface="黑体" pitchFamily="2" charset="-122"/>
              </a:rPr>
              <a:t>微机原理</a:t>
            </a:r>
            <a:r>
              <a:rPr lang="zh-CN" altLang="en-US" sz="3600" b="0" dirty="0">
                <a:solidFill>
                  <a:srgbClr val="FFFFFF"/>
                </a:solidFill>
                <a:latin typeface="+mj-lt"/>
                <a:ea typeface="黑体" pitchFamily="2" charset="-122"/>
              </a:rPr>
              <a:t>及</a:t>
            </a:r>
            <a:r>
              <a:rPr lang="zh-CN" altLang="en-US" sz="3600" b="0" dirty="0">
                <a:solidFill>
                  <a:srgbClr val="FFFF00"/>
                </a:solidFill>
                <a:latin typeface="+mj-lt"/>
                <a:ea typeface="黑体" pitchFamily="2" charset="-122"/>
              </a:rPr>
              <a:t>接口技术</a:t>
            </a:r>
            <a:endParaRPr lang="zh-CN" altLang="en-US" sz="4400" b="0" dirty="0">
              <a:solidFill>
                <a:srgbClr val="FFFF00"/>
              </a:solidFill>
              <a:latin typeface="+mj-lt"/>
              <a:ea typeface="黑体" pitchFamily="2" charset="-122"/>
            </a:endParaRPr>
          </a:p>
          <a:p>
            <a:pPr algn="r">
              <a:spcBef>
                <a:spcPct val="0"/>
              </a:spcBef>
              <a:buClrTx/>
              <a:buSzTx/>
              <a:buFontTx/>
              <a:buNone/>
            </a:pPr>
            <a:r>
              <a:rPr lang="zh-CN" altLang="en-US" sz="4000" b="0" dirty="0">
                <a:solidFill>
                  <a:srgbClr val="FFFFFF"/>
                </a:solidFill>
                <a:latin typeface="+mj-lt"/>
                <a:ea typeface="黑体" pitchFamily="2" charset="-122"/>
              </a:rPr>
              <a:t>第</a:t>
            </a:r>
            <a:r>
              <a:rPr lang="en-US" altLang="zh-CN" sz="7200" b="0" dirty="0">
                <a:solidFill>
                  <a:srgbClr val="FFFFFF"/>
                </a:solidFill>
                <a:latin typeface="+mj-lt"/>
                <a:ea typeface="黑体" pitchFamily="2" charset="-122"/>
              </a:rPr>
              <a:t>1</a:t>
            </a:r>
            <a:r>
              <a:rPr lang="zh-CN" altLang="en-US" sz="4000" b="0" dirty="0">
                <a:solidFill>
                  <a:srgbClr val="FFFFFF"/>
                </a:solidFill>
                <a:latin typeface="+mj-lt"/>
                <a:ea typeface="黑体" pitchFamily="2" charset="-122"/>
              </a:rPr>
              <a:t>章  序论：微型计算机概述</a:t>
            </a:r>
          </a:p>
        </p:txBody>
      </p:sp>
      <p:sp>
        <p:nvSpPr>
          <p:cNvPr id="705539" name="Rectangle 3"/>
          <p:cNvSpPr>
            <a:spLocks noChangeArrowheads="1"/>
          </p:cNvSpPr>
          <p:nvPr/>
        </p:nvSpPr>
        <p:spPr bwMode="auto">
          <a:xfrm>
            <a:off x="3059113" y="4579938"/>
            <a:ext cx="5905500" cy="649287"/>
          </a:xfrm>
          <a:prstGeom prst="rect">
            <a:avLst/>
          </a:prstGeom>
          <a:noFill/>
          <a:ln w="9525">
            <a:noFill/>
            <a:miter lim="800000"/>
            <a:headEnd/>
            <a:tailEnd/>
          </a:ln>
          <a:effectLst/>
        </p:spPr>
        <p:txBody>
          <a:bodyPr/>
          <a:lstStyle/>
          <a:p>
            <a:pPr algn="r">
              <a:spcBef>
                <a:spcPct val="20000"/>
              </a:spcBef>
              <a:buClr>
                <a:schemeClr val="bg2"/>
              </a:buClr>
              <a:buSzPct val="75000"/>
              <a:buFont typeface="Wingdings" pitchFamily="2" charset="2"/>
              <a:buNone/>
            </a:pPr>
            <a:r>
              <a:rPr lang="en-US" altLang="zh-CN" sz="3400" b="1" dirty="0">
                <a:latin typeface="+mn-lt"/>
                <a:ea typeface="楷体" panose="02010609060101010101" pitchFamily="49" charset="-122"/>
              </a:rPr>
              <a:t>1.3 </a:t>
            </a:r>
            <a:r>
              <a:rPr lang="zh-CN" altLang="en-US" sz="3400" b="1" dirty="0">
                <a:latin typeface="+mn-lt"/>
                <a:ea typeface="楷体" panose="02010609060101010101" pitchFamily="49" charset="-122"/>
              </a:rPr>
              <a:t>微型计算机概述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05538">
                                            <p:txEl>
                                              <p:pRg st="0" end="0"/>
                                            </p:txEl>
                                          </p:spTgt>
                                        </p:tgtEl>
                                        <p:attrNameLst>
                                          <p:attrName>style.visibility</p:attrName>
                                        </p:attrNameLst>
                                      </p:cBhvr>
                                      <p:to>
                                        <p:strVal val="visible"/>
                                      </p:to>
                                    </p:set>
                                    <p:anim calcmode="lin" valueType="num">
                                      <p:cBhvr additive="base">
                                        <p:cTn id="7" dur="500" fill="hold"/>
                                        <p:tgtEl>
                                          <p:spTgt spid="70553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0553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05538">
                                            <p:txEl>
                                              <p:pRg st="1" end="1"/>
                                            </p:txEl>
                                          </p:spTgt>
                                        </p:tgtEl>
                                        <p:attrNameLst>
                                          <p:attrName>style.visibility</p:attrName>
                                        </p:attrNameLst>
                                      </p:cBhvr>
                                      <p:to>
                                        <p:strVal val="visible"/>
                                      </p:to>
                                    </p:set>
                                    <p:anim calcmode="lin" valueType="num">
                                      <p:cBhvr additive="base">
                                        <p:cTn id="11" dur="500" fill="hold"/>
                                        <p:tgtEl>
                                          <p:spTgt spid="70553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05538">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705539">
                                            <p:txEl>
                                              <p:pRg st="0" end="0"/>
                                            </p:txEl>
                                          </p:spTgt>
                                        </p:tgtEl>
                                        <p:attrNameLst>
                                          <p:attrName>style.visibility</p:attrName>
                                        </p:attrNameLst>
                                      </p:cBhvr>
                                      <p:to>
                                        <p:strVal val="visible"/>
                                      </p:to>
                                    </p:set>
                                    <p:anim calcmode="lin" valueType="num">
                                      <p:cBhvr additive="base">
                                        <p:cTn id="16" dur="500" fill="hold"/>
                                        <p:tgtEl>
                                          <p:spTgt spid="705539">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055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D3894D7-D1DA-457E-9679-48A57F097331}" type="slidenum">
              <a:rPr lang="zh-CN" altLang="en-US"/>
              <a:pPr/>
              <a:t>73</a:t>
            </a:fld>
            <a:endParaRPr lang="en-US" altLang="zh-CN"/>
          </a:p>
        </p:txBody>
      </p:sp>
      <p:sp>
        <p:nvSpPr>
          <p:cNvPr id="660484"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硬件系统、软件系统</a:t>
            </a:r>
          </a:p>
        </p:txBody>
      </p:sp>
      <p:pic>
        <p:nvPicPr>
          <p:cNvPr id="660485" name="Picture 5"/>
          <p:cNvPicPr>
            <a:picLocks noChangeAspect="1" noChangeArrowheads="1"/>
          </p:cNvPicPr>
          <p:nvPr/>
        </p:nvPicPr>
        <p:blipFill>
          <a:blip r:embed="rId2" cstate="print"/>
          <a:srcRect/>
          <a:stretch>
            <a:fillRect/>
          </a:stretch>
        </p:blipFill>
        <p:spPr bwMode="auto">
          <a:xfrm>
            <a:off x="611188" y="1236663"/>
            <a:ext cx="7704137" cy="5546725"/>
          </a:xfrm>
          <a:prstGeom prst="rect">
            <a:avLst/>
          </a:prstGeom>
          <a:noFill/>
          <a:ln w="38100" algn="ctr">
            <a:noFill/>
            <a:miter lim="800000"/>
            <a:headEnd/>
            <a:tailEnd type="none" w="med" len="lg"/>
          </a:ln>
          <a:effectLst/>
        </p:spPr>
      </p:pic>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idx="1"/>
          </p:nvPr>
        </p:nvSpPr>
        <p:spPr>
          <a:xfrm>
            <a:off x="539750" y="1196752"/>
            <a:ext cx="8208963" cy="5400675"/>
          </a:xfrm>
        </p:spPr>
        <p:txBody>
          <a:bodyPr/>
          <a:lstStyle/>
          <a:p>
            <a:pPr marL="355600" indent="-355600">
              <a:lnSpc>
                <a:spcPct val="90000"/>
              </a:lnSpc>
              <a:buSzTx/>
              <a:buFont typeface="Wingdings" pitchFamily="2" charset="2"/>
              <a:buAutoNum type="arabicPeriod"/>
            </a:pPr>
            <a:r>
              <a:rPr lang="zh-CN" altLang="en-US" sz="2800" b="1" dirty="0">
                <a:latin typeface="Times New Roman" pitchFamily="18" charset="0"/>
              </a:rPr>
              <a:t>硬件</a:t>
            </a:r>
          </a:p>
          <a:p>
            <a:pPr marL="990600" lvl="1" indent="-455613">
              <a:lnSpc>
                <a:spcPct val="90000"/>
              </a:lnSpc>
              <a:buSzTx/>
              <a:buFont typeface="Wingdings" pitchFamily="2" charset="2"/>
              <a:buAutoNum type="circleNumDbPlain"/>
            </a:pPr>
            <a:r>
              <a:rPr lang="zh-CN" altLang="en-US" b="1" dirty="0">
                <a:latin typeface="Times New Roman" pitchFamily="18" charset="0"/>
              </a:rPr>
              <a:t>微型计算机（主机）：</a:t>
            </a:r>
            <a:br>
              <a:rPr lang="zh-CN" altLang="en-US" b="1" dirty="0">
                <a:latin typeface="Times New Roman" pitchFamily="18" charset="0"/>
              </a:rPr>
            </a:br>
            <a:r>
              <a:rPr lang="en-US" altLang="zh-CN" sz="2400" b="1" dirty="0">
                <a:latin typeface="Times New Roman" pitchFamily="18" charset="0"/>
              </a:rPr>
              <a:t>CPU </a:t>
            </a:r>
            <a:r>
              <a:rPr lang="zh-CN" altLang="en-US" sz="2400" b="1" dirty="0">
                <a:latin typeface="Times New Roman" pitchFamily="18" charset="0"/>
              </a:rPr>
              <a:t>、系统总线、内存、接口</a:t>
            </a:r>
          </a:p>
          <a:p>
            <a:pPr marL="990600" lvl="1" indent="-455613">
              <a:lnSpc>
                <a:spcPct val="90000"/>
              </a:lnSpc>
              <a:buSzTx/>
              <a:buFont typeface="Wingdings" pitchFamily="2" charset="2"/>
              <a:buAutoNum type="circleNumDbPlain"/>
            </a:pPr>
            <a:r>
              <a:rPr lang="zh-CN" altLang="en-US" b="1" dirty="0">
                <a:latin typeface="Times New Roman" pitchFamily="18" charset="0"/>
              </a:rPr>
              <a:t>外围设备：</a:t>
            </a:r>
          </a:p>
          <a:p>
            <a:pPr marL="1435100" lvl="2" indent="-265113">
              <a:lnSpc>
                <a:spcPct val="90000"/>
              </a:lnSpc>
              <a:buClr>
                <a:srgbClr val="006600"/>
              </a:buClr>
              <a:buSzPct val="75000"/>
              <a:buFont typeface="Wingdings" pitchFamily="2" charset="2"/>
              <a:buChar char="l"/>
            </a:pPr>
            <a:r>
              <a:rPr lang="zh-CN" altLang="en-US" b="1" dirty="0">
                <a:latin typeface="Times New Roman" pitchFamily="18" charset="0"/>
              </a:rPr>
              <a:t>外部设备</a:t>
            </a:r>
            <a:br>
              <a:rPr lang="zh-CN" altLang="en-US" b="1" dirty="0">
                <a:latin typeface="Times New Roman" pitchFamily="18" charset="0"/>
              </a:rPr>
            </a:br>
            <a:r>
              <a:rPr lang="zh-CN" altLang="en-US" b="1" dirty="0">
                <a:latin typeface="Times New Roman" pitchFamily="18" charset="0"/>
              </a:rPr>
              <a:t>输入设备、输出设备、辅助存储器</a:t>
            </a:r>
          </a:p>
          <a:p>
            <a:pPr marL="1435100" lvl="2" indent="-265113">
              <a:lnSpc>
                <a:spcPct val="90000"/>
              </a:lnSpc>
              <a:buClr>
                <a:srgbClr val="006600"/>
              </a:buClr>
              <a:buSzPct val="75000"/>
              <a:buFont typeface="Wingdings" pitchFamily="2" charset="2"/>
              <a:buChar char="l"/>
            </a:pPr>
            <a:r>
              <a:rPr lang="zh-CN" altLang="en-US" b="1" dirty="0">
                <a:latin typeface="Times New Roman" pitchFamily="18" charset="0"/>
              </a:rPr>
              <a:t>辅助设备：电源电路、时钟电路</a:t>
            </a:r>
          </a:p>
          <a:p>
            <a:pPr marL="355600" indent="-355600">
              <a:lnSpc>
                <a:spcPct val="90000"/>
              </a:lnSpc>
              <a:buSzTx/>
              <a:buFont typeface="Wingdings" pitchFamily="2" charset="2"/>
              <a:buAutoNum type="arabicPeriod"/>
            </a:pPr>
            <a:r>
              <a:rPr lang="zh-CN" altLang="en-US" sz="2800" b="1" dirty="0">
                <a:latin typeface="Times New Roman" pitchFamily="18" charset="0"/>
              </a:rPr>
              <a:t>软件</a:t>
            </a:r>
          </a:p>
          <a:p>
            <a:pPr marL="990600" lvl="1" indent="-455613">
              <a:lnSpc>
                <a:spcPct val="90000"/>
              </a:lnSpc>
              <a:buSzTx/>
              <a:buFont typeface="Wingdings" pitchFamily="2" charset="2"/>
              <a:buAutoNum type="circleNumDbPlain"/>
            </a:pPr>
            <a:r>
              <a:rPr lang="zh-CN" altLang="en-US" b="1" dirty="0">
                <a:latin typeface="Times New Roman" pitchFamily="18" charset="0"/>
              </a:rPr>
              <a:t>系统软件：</a:t>
            </a:r>
          </a:p>
          <a:p>
            <a:pPr marL="1435100" lvl="2" indent="-265113">
              <a:lnSpc>
                <a:spcPct val="90000"/>
              </a:lnSpc>
              <a:buClr>
                <a:srgbClr val="006600"/>
              </a:buClr>
              <a:buSzPct val="75000"/>
              <a:buFont typeface="Wingdings" pitchFamily="2" charset="2"/>
              <a:buChar char="l"/>
            </a:pPr>
            <a:r>
              <a:rPr lang="zh-CN" altLang="en-US" b="1" dirty="0">
                <a:latin typeface="Times New Roman" pitchFamily="18" charset="0"/>
              </a:rPr>
              <a:t>对各部分硬件管理、协调：</a:t>
            </a:r>
            <a:r>
              <a:rPr lang="en-US" altLang="zh-CN" b="1" dirty="0">
                <a:latin typeface="Times New Roman" pitchFamily="18" charset="0"/>
              </a:rPr>
              <a:t>OS</a:t>
            </a:r>
          </a:p>
          <a:p>
            <a:pPr marL="1435100" lvl="2" indent="-265113">
              <a:lnSpc>
                <a:spcPct val="90000"/>
              </a:lnSpc>
              <a:buClr>
                <a:srgbClr val="006600"/>
              </a:buClr>
              <a:buSzPct val="75000"/>
              <a:buFont typeface="Wingdings" pitchFamily="2" charset="2"/>
              <a:buChar char="l"/>
            </a:pPr>
            <a:r>
              <a:rPr lang="zh-CN" altLang="en-US" b="1" dirty="0">
                <a:latin typeface="Times New Roman" pitchFamily="18" charset="0"/>
              </a:rPr>
              <a:t>为其他程序的开发、调试、运行提供环境</a:t>
            </a:r>
          </a:p>
          <a:p>
            <a:pPr marL="990600" lvl="1" indent="-455613">
              <a:lnSpc>
                <a:spcPct val="90000"/>
              </a:lnSpc>
              <a:buSzTx/>
              <a:buFont typeface="Wingdings" pitchFamily="2" charset="2"/>
              <a:buAutoNum type="circleNumDbPlain"/>
            </a:pPr>
            <a:r>
              <a:rPr lang="zh-CN" altLang="en-US" b="1" dirty="0" smtClean="0">
                <a:latin typeface="Times New Roman" pitchFamily="18" charset="0"/>
              </a:rPr>
              <a:t>应用软件（用户软件）</a:t>
            </a:r>
            <a:endParaRPr lang="zh-CN" altLang="en-US" b="1" dirty="0">
              <a:latin typeface="Times New Roman" pitchFamily="18" charset="0"/>
            </a:endParaRPr>
          </a:p>
        </p:txBody>
      </p:sp>
      <p:sp>
        <p:nvSpPr>
          <p:cNvPr id="6" name="灯片编号占位符 4"/>
          <p:cNvSpPr>
            <a:spLocks noGrp="1"/>
          </p:cNvSpPr>
          <p:nvPr>
            <p:ph type="sldNum" sz="quarter" idx="11"/>
          </p:nvPr>
        </p:nvSpPr>
        <p:spPr/>
        <p:txBody>
          <a:bodyPr/>
          <a:lstStyle/>
          <a:p>
            <a:fld id="{2A5A2297-0939-4EA5-90AF-56901ECEBB2F}" type="slidenum">
              <a:rPr lang="zh-CN" altLang="en-US"/>
              <a:pPr/>
              <a:t>74</a:t>
            </a:fld>
            <a:endParaRPr lang="en-US" altLang="zh-CN"/>
          </a:p>
        </p:txBody>
      </p:sp>
      <p:sp>
        <p:nvSpPr>
          <p:cNvPr id="663561" name="Rectangle 9"/>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a:solidFill>
                  <a:srgbClr val="006600"/>
                </a:solidFill>
                <a:ea typeface="黑体" pitchFamily="2" charset="-122"/>
              </a:rPr>
              <a:t>硬件系统、软件系统</a:t>
            </a:r>
          </a:p>
        </p:txBody>
      </p:sp>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
        <p:nvSpPr>
          <p:cNvPr id="3" name="内容占位符 2"/>
          <p:cNvSpPr>
            <a:spLocks noGrp="1"/>
          </p:cNvSpPr>
          <p:nvPr>
            <p:ph idx="1"/>
          </p:nvPr>
        </p:nvSpPr>
        <p:spPr>
          <a:xfrm>
            <a:off x="457200" y="1556792"/>
            <a:ext cx="8362950" cy="5112568"/>
          </a:xfrm>
        </p:spPr>
        <p:txBody>
          <a:bodyPr/>
          <a:lstStyle/>
          <a:p>
            <a:pPr marL="0" indent="0">
              <a:buNone/>
            </a:pPr>
            <a:r>
              <a:rPr lang="en-US" altLang="zh-CN" dirty="0" smtClean="0"/>
              <a:t>1981</a:t>
            </a:r>
            <a:r>
              <a:rPr lang="zh-CN" altLang="en-US" dirty="0" smtClean="0"/>
              <a:t>年，第一款商用</a:t>
            </a:r>
            <a:r>
              <a:rPr lang="en-US" altLang="zh-CN" dirty="0" smtClean="0"/>
              <a:t>PC —— IBM PC</a:t>
            </a:r>
            <a:endParaRPr lang="zh-CN" altLang="en-US" dirty="0"/>
          </a:p>
        </p:txBody>
      </p:sp>
      <p:sp>
        <p:nvSpPr>
          <p:cNvPr id="4" name="灯片编号占位符 3"/>
          <p:cNvSpPr>
            <a:spLocks noGrp="1"/>
          </p:cNvSpPr>
          <p:nvPr>
            <p:ph type="sldNum" sz="quarter" idx="11"/>
          </p:nvPr>
        </p:nvSpPr>
        <p:spPr/>
        <p:txBody>
          <a:bodyPr/>
          <a:lstStyle/>
          <a:p>
            <a:fld id="{85545122-734B-4AD7-80D3-18E04A7B9A19}" type="slidenum">
              <a:rPr lang="zh-CN" altLang="en-US" smtClean="0"/>
              <a:pPr/>
              <a:t>75</a:t>
            </a:fld>
            <a:endParaRPr lang="en-US" altLang="zh-CN"/>
          </a:p>
        </p:txBody>
      </p:sp>
      <p:sp>
        <p:nvSpPr>
          <p:cNvPr id="5" name="Rectangle 9"/>
          <p:cNvSpPr>
            <a:spLocks noChangeArrowheads="1"/>
          </p:cNvSpPr>
          <p:nvPr/>
        </p:nvSpPr>
        <p:spPr bwMode="auto">
          <a:xfrm>
            <a:off x="827584" y="548680"/>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一、</a:t>
            </a:r>
            <a:r>
              <a:rPr lang="en-US" altLang="zh-CN" sz="2800" b="1" dirty="0" smtClean="0">
                <a:solidFill>
                  <a:srgbClr val="006600"/>
                </a:solidFill>
                <a:ea typeface="黑体" pitchFamily="2" charset="-122"/>
              </a:rPr>
              <a:t>PC</a:t>
            </a:r>
            <a:r>
              <a:rPr lang="zh-CN" altLang="en-US" sz="2800" b="1" dirty="0" smtClean="0">
                <a:solidFill>
                  <a:srgbClr val="006600"/>
                </a:solidFill>
                <a:ea typeface="黑体" pitchFamily="2" charset="-122"/>
              </a:rPr>
              <a:t>的发展</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1570350839"/>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灯片编号占位符 4"/>
          <p:cNvSpPr>
            <a:spLocks noGrp="1"/>
          </p:cNvSpPr>
          <p:nvPr>
            <p:ph type="sldNum" sz="quarter" idx="11"/>
          </p:nvPr>
        </p:nvSpPr>
        <p:spPr/>
        <p:txBody>
          <a:bodyPr/>
          <a:lstStyle/>
          <a:p>
            <a:fld id="{09A09745-04F1-401F-BD0A-10A61CE35770}" type="slidenum">
              <a:rPr lang="zh-CN" altLang="en-US"/>
              <a:pPr/>
              <a:t>76</a:t>
            </a:fld>
            <a:endParaRPr lang="en-US" altLang="zh-CN"/>
          </a:p>
        </p:txBody>
      </p:sp>
      <p:sp>
        <p:nvSpPr>
          <p:cNvPr id="638982" name="Rectangle 6"/>
          <p:cNvSpPr>
            <a:spLocks noChangeArrowheads="1"/>
          </p:cNvSpPr>
          <p:nvPr/>
        </p:nvSpPr>
        <p:spPr bwMode="auto">
          <a:xfrm>
            <a:off x="0" y="1797050"/>
            <a:ext cx="9144000" cy="0"/>
          </a:xfrm>
          <a:prstGeom prst="rect">
            <a:avLst/>
          </a:prstGeom>
          <a:solidFill>
            <a:srgbClr val="DCDCDC"/>
          </a:solidFill>
          <a:ln w="38100" algn="ctr">
            <a:noFill/>
            <a:miter lim="800000"/>
            <a:headEnd/>
            <a:tailEnd type="none" w="med" len="lg"/>
          </a:ln>
          <a:effectLst/>
        </p:spPr>
        <p:txBody>
          <a:bodyPr wrap="none" anchor="ctr">
            <a:spAutoFit/>
          </a:bodyPr>
          <a:lstStyle/>
          <a:p>
            <a:endParaRPr lang="zh-CN" altLang="en-US"/>
          </a:p>
        </p:txBody>
      </p:sp>
      <p:sp>
        <p:nvSpPr>
          <p:cNvPr id="638984" name="Rectangle 8"/>
          <p:cNvSpPr>
            <a:spLocks noChangeArrowheads="1"/>
          </p:cNvSpPr>
          <p:nvPr/>
        </p:nvSpPr>
        <p:spPr bwMode="auto">
          <a:xfrm>
            <a:off x="0" y="1797050"/>
            <a:ext cx="3333750" cy="0"/>
          </a:xfrm>
          <a:prstGeom prst="rect">
            <a:avLst/>
          </a:prstGeom>
          <a:solidFill>
            <a:srgbClr val="DCDCDC"/>
          </a:solidFill>
          <a:ln w="38100" algn="ctr">
            <a:noFill/>
            <a:miter lim="800000"/>
            <a:headEnd/>
            <a:tailEnd type="none" w="med" len="lg"/>
          </a:ln>
          <a:effectLst/>
        </p:spPr>
        <p:txBody>
          <a:bodyPr wrap="none" anchor="ctr">
            <a:spAutoFit/>
          </a:bodyPr>
          <a:lstStyle/>
          <a:p>
            <a:endParaRPr lang="zh-CN" altLang="en-US"/>
          </a:p>
        </p:txBody>
      </p:sp>
      <p:pic>
        <p:nvPicPr>
          <p:cNvPr id="8232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66342" y="526185"/>
            <a:ext cx="6010113" cy="4342975"/>
          </a:xfrm>
          <a:prstGeom prst="rect">
            <a:avLst/>
          </a:prstGeom>
          <a:noFill/>
          <a:ln w="9525">
            <a:noFill/>
            <a:miter lim="800000"/>
            <a:headEnd/>
            <a:tailEnd/>
          </a:ln>
        </p:spPr>
      </p:pic>
      <p:sp>
        <p:nvSpPr>
          <p:cNvPr id="9" name="TextBox 8"/>
          <p:cNvSpPr txBox="1"/>
          <p:nvPr/>
        </p:nvSpPr>
        <p:spPr>
          <a:xfrm>
            <a:off x="611560" y="4797152"/>
            <a:ext cx="6408712" cy="1754326"/>
          </a:xfrm>
          <a:prstGeom prst="rect">
            <a:avLst/>
          </a:prstGeom>
          <a:noFill/>
        </p:spPr>
        <p:txBody>
          <a:bodyPr wrap="square" rtlCol="0">
            <a:spAutoFit/>
          </a:bodyPr>
          <a:lstStyle/>
          <a:p>
            <a:pPr algn="l"/>
            <a:r>
              <a:rPr lang="en-US" altLang="zh-CN" b="1" smtClean="0">
                <a:latin typeface="Times New Roman" pitchFamily="18" charset="0"/>
                <a:cs typeface="Times New Roman" pitchFamily="18" charset="0"/>
              </a:rPr>
              <a:t>Type		  Personal computer</a:t>
            </a:r>
          </a:p>
          <a:p>
            <a:pPr algn="l"/>
            <a:r>
              <a:rPr lang="en-US" altLang="zh-CN" b="1" smtClean="0">
                <a:latin typeface="Times New Roman" pitchFamily="18" charset="0"/>
                <a:cs typeface="Times New Roman" pitchFamily="18" charset="0"/>
              </a:rPr>
              <a:t>Release date	  March 8, 1983</a:t>
            </a:r>
          </a:p>
          <a:p>
            <a:pPr algn="l"/>
            <a:r>
              <a:rPr lang="en-US" altLang="zh-CN" b="1" smtClean="0">
                <a:latin typeface="Times New Roman" pitchFamily="18" charset="0"/>
                <a:cs typeface="Times New Roman" pitchFamily="18" charset="0"/>
              </a:rPr>
              <a:t>Discontinued	  April 1987</a:t>
            </a:r>
          </a:p>
          <a:p>
            <a:pPr algn="l"/>
            <a:r>
              <a:rPr lang="en-US" altLang="zh-CN" b="1" smtClean="0">
                <a:latin typeface="Times New Roman" pitchFamily="18" charset="0"/>
                <a:cs typeface="Times New Roman" pitchFamily="18" charset="0"/>
              </a:rPr>
              <a:t>Operating system	  IBM BASIC / PC DOS</a:t>
            </a:r>
          </a:p>
          <a:p>
            <a:pPr algn="l"/>
            <a:r>
              <a:rPr lang="en-US" altLang="zh-CN" b="1" smtClean="0">
                <a:latin typeface="Times New Roman" pitchFamily="18" charset="0"/>
                <a:cs typeface="Times New Roman" pitchFamily="18" charset="0"/>
              </a:rPr>
              <a:t>CPU		  Intel 8088 @ 4.77 MHz</a:t>
            </a:r>
          </a:p>
          <a:p>
            <a:pPr algn="l"/>
            <a:r>
              <a:rPr lang="en-US" altLang="zh-CN" b="1" smtClean="0">
                <a:latin typeface="Times New Roman" pitchFamily="18" charset="0"/>
                <a:cs typeface="Times New Roman" pitchFamily="18" charset="0"/>
              </a:rPr>
              <a:t>Memory		  128</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640 kB</a:t>
            </a:r>
            <a:endParaRPr lang="zh-CN" altLang="en-US" b="1">
              <a:latin typeface="Times New Roman" pitchFamily="18" charset="0"/>
              <a:cs typeface="Times New Roman" pitchFamily="18" charset="0"/>
            </a:endParaRPr>
          </a:p>
        </p:txBody>
      </p:sp>
      <p:sp>
        <p:nvSpPr>
          <p:cNvPr id="638981" name="Text Box 5"/>
          <p:cNvSpPr txBox="1">
            <a:spLocks noChangeArrowheads="1"/>
          </p:cNvSpPr>
          <p:nvPr/>
        </p:nvSpPr>
        <p:spPr bwMode="auto">
          <a:xfrm>
            <a:off x="611064" y="4273932"/>
            <a:ext cx="2592784" cy="523220"/>
          </a:xfrm>
          <a:prstGeom prst="rect">
            <a:avLst/>
          </a:prstGeom>
          <a:noFill/>
          <a:ln w="38100" algn="ctr">
            <a:noFill/>
            <a:miter lim="800000"/>
            <a:headEnd/>
            <a:tailEnd type="none" w="med" len="lg"/>
          </a:ln>
          <a:effectLst/>
        </p:spPr>
        <p:txBody>
          <a:bodyPr wrap="square">
            <a:spAutoFit/>
          </a:bodyPr>
          <a:lstStyle/>
          <a:p>
            <a:pPr algn="l"/>
            <a:r>
              <a:rPr lang="en-US" altLang="zh-CN" sz="2800" b="1">
                <a:latin typeface="Times New Roman" pitchFamily="18" charset="0"/>
                <a:cs typeface="Times New Roman" pitchFamily="18" charset="0"/>
              </a:rPr>
              <a:t>IBM </a:t>
            </a:r>
            <a:r>
              <a:rPr lang="en-US" altLang="zh-CN" sz="2800" b="1" smtClean="0">
                <a:latin typeface="Times New Roman" pitchFamily="18" charset="0"/>
                <a:cs typeface="Times New Roman" pitchFamily="18" charset="0"/>
              </a:rPr>
              <a:t>PC/XT</a:t>
            </a:r>
            <a:endParaRPr lang="en-US" altLang="zh-CN" sz="2800" b="1">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62" name="Rectangle 6"/>
          <p:cNvSpPr>
            <a:spLocks noGrp="1" noChangeArrowheads="1"/>
          </p:cNvSpPr>
          <p:nvPr>
            <p:ph type="title"/>
          </p:nvPr>
        </p:nvSpPr>
        <p:spPr>
          <a:xfrm>
            <a:off x="251520" y="6381328"/>
            <a:ext cx="7149684" cy="403944"/>
          </a:xfrm>
          <a:noFill/>
          <a:ln/>
        </p:spPr>
        <p:txBody>
          <a:bodyPr/>
          <a:lstStyle/>
          <a:p>
            <a:r>
              <a:rPr lang="en-US" altLang="zh-CN" sz="2000" b="1" smtClean="0">
                <a:solidFill>
                  <a:srgbClr val="0000FF"/>
                </a:solidFill>
                <a:latin typeface="Times New Roman" pitchFamily="18" charset="0"/>
                <a:ea typeface="黑体" pitchFamily="2" charset="-122"/>
                <a:cs typeface="Times New Roman" pitchFamily="18" charset="0"/>
              </a:rPr>
              <a:t>IBM PC/XT Motherboard (1981) ,  It had 16KB</a:t>
            </a:r>
            <a:r>
              <a:rPr lang="zh-CN" altLang="en-US" sz="2000" b="1" smtClean="0">
                <a:solidFill>
                  <a:srgbClr val="0000FF"/>
                </a:solidFill>
                <a:latin typeface="Times New Roman" pitchFamily="18" charset="0"/>
                <a:ea typeface="黑体" pitchFamily="2" charset="-122"/>
                <a:cs typeface="Times New Roman" pitchFamily="18" charset="0"/>
              </a:rPr>
              <a:t>～</a:t>
            </a:r>
            <a:r>
              <a:rPr lang="en-US" altLang="zh-CN" sz="2000" b="1" smtClean="0">
                <a:solidFill>
                  <a:srgbClr val="0000FF"/>
                </a:solidFill>
                <a:latin typeface="Times New Roman" pitchFamily="18" charset="0"/>
                <a:ea typeface="黑体" pitchFamily="2" charset="-122"/>
                <a:cs typeface="Times New Roman" pitchFamily="18" charset="0"/>
              </a:rPr>
              <a:t>64 KB RAM</a:t>
            </a:r>
            <a:endParaRPr lang="en-US" altLang="zh-CN" sz="2000" b="1">
              <a:solidFill>
                <a:srgbClr val="0000FF"/>
              </a:solidFill>
              <a:latin typeface="Times New Roman" pitchFamily="18" charset="0"/>
              <a:ea typeface="黑体" pitchFamily="2" charset="-122"/>
              <a:cs typeface="Times New Roman" pitchFamily="18" charset="0"/>
            </a:endParaRPr>
          </a:p>
        </p:txBody>
      </p:sp>
      <p:sp>
        <p:nvSpPr>
          <p:cNvPr id="5" name="灯片编号占位符 4"/>
          <p:cNvSpPr>
            <a:spLocks noGrp="1"/>
          </p:cNvSpPr>
          <p:nvPr>
            <p:ph type="sldNum" sz="quarter" idx="11"/>
          </p:nvPr>
        </p:nvSpPr>
        <p:spPr/>
        <p:txBody>
          <a:bodyPr/>
          <a:lstStyle/>
          <a:p>
            <a:fld id="{71C917FB-DFF4-4FE9-B9D6-11D86B7CA006}" type="slidenum">
              <a:rPr lang="zh-CN" altLang="en-US"/>
              <a:pPr/>
              <a:t>77</a:t>
            </a:fld>
            <a:endParaRPr lang="en-US" altLang="zh-CN"/>
          </a:p>
        </p:txBody>
      </p:sp>
      <p:pic>
        <p:nvPicPr>
          <p:cNvPr id="784385" name="Picture 1"/>
          <p:cNvPicPr>
            <a:picLocks noChangeAspect="1" noChangeArrowheads="1"/>
          </p:cNvPicPr>
          <p:nvPr/>
        </p:nvPicPr>
        <p:blipFill>
          <a:blip r:embed="rId2" cstate="print"/>
          <a:srcRect/>
          <a:stretch>
            <a:fillRect/>
          </a:stretch>
        </p:blipFill>
        <p:spPr bwMode="auto">
          <a:xfrm>
            <a:off x="0" y="0"/>
            <a:ext cx="9144000" cy="6545461"/>
          </a:xfrm>
          <a:prstGeom prst="rect">
            <a:avLst/>
          </a:prstGeom>
          <a:ln>
            <a:noFill/>
          </a:ln>
          <a:effectLst>
            <a:softEdge rad="112500"/>
          </a:effectLst>
        </p:spPr>
      </p:pic>
      <p:sp>
        <p:nvSpPr>
          <p:cNvPr id="6" name="TextBox 5"/>
          <p:cNvSpPr txBox="1"/>
          <p:nvPr/>
        </p:nvSpPr>
        <p:spPr>
          <a:xfrm>
            <a:off x="971600" y="1926163"/>
            <a:ext cx="1296144" cy="369332"/>
          </a:xfrm>
          <a:prstGeom prst="rect">
            <a:avLst/>
          </a:prstGeom>
          <a:noFill/>
        </p:spPr>
        <p:txBody>
          <a:bodyPr wrap="square" rtlCol="0">
            <a:spAutoFit/>
          </a:bodyPr>
          <a:lstStyle/>
          <a:p>
            <a:r>
              <a:rPr lang="en-US" altLang="zh-CN" b="1" smtClean="0">
                <a:solidFill>
                  <a:srgbClr val="FFFF00"/>
                </a:solidFill>
              </a:rPr>
              <a:t>8088</a:t>
            </a:r>
            <a:endParaRPr lang="zh-CN" altLang="en-US" b="1">
              <a:solidFill>
                <a:srgbClr val="FFFF00"/>
              </a:solidFill>
            </a:endParaRPr>
          </a:p>
        </p:txBody>
      </p:sp>
      <p:sp>
        <p:nvSpPr>
          <p:cNvPr id="7" name="TextBox 6"/>
          <p:cNvSpPr txBox="1"/>
          <p:nvPr/>
        </p:nvSpPr>
        <p:spPr>
          <a:xfrm>
            <a:off x="1259632" y="2536950"/>
            <a:ext cx="1296144" cy="369332"/>
          </a:xfrm>
          <a:prstGeom prst="rect">
            <a:avLst/>
          </a:prstGeom>
          <a:noFill/>
        </p:spPr>
        <p:txBody>
          <a:bodyPr wrap="square" rtlCol="0">
            <a:spAutoFit/>
          </a:bodyPr>
          <a:lstStyle/>
          <a:p>
            <a:r>
              <a:rPr lang="en-US" altLang="zh-CN" b="1" smtClean="0">
                <a:solidFill>
                  <a:srgbClr val="FFFF00"/>
                </a:solidFill>
              </a:rPr>
              <a:t>8259</a:t>
            </a:r>
            <a:endParaRPr lang="zh-CN" altLang="en-US" b="1">
              <a:solidFill>
                <a:srgbClr val="FFFF00"/>
              </a:solidFill>
            </a:endParaRPr>
          </a:p>
        </p:txBody>
      </p:sp>
      <p:sp>
        <p:nvSpPr>
          <p:cNvPr id="8" name="TextBox 7"/>
          <p:cNvSpPr txBox="1"/>
          <p:nvPr/>
        </p:nvSpPr>
        <p:spPr>
          <a:xfrm>
            <a:off x="4427984" y="692696"/>
            <a:ext cx="1368152" cy="369332"/>
          </a:xfrm>
          <a:prstGeom prst="rect">
            <a:avLst/>
          </a:prstGeom>
          <a:noFill/>
        </p:spPr>
        <p:txBody>
          <a:bodyPr wrap="square" rtlCol="0">
            <a:spAutoFit/>
          </a:bodyPr>
          <a:lstStyle/>
          <a:p>
            <a:r>
              <a:rPr lang="en-US" altLang="zh-CN" b="1" smtClean="0">
                <a:solidFill>
                  <a:srgbClr val="FFFF00"/>
                </a:solidFill>
              </a:rPr>
              <a:t>8255</a:t>
            </a:r>
            <a:endParaRPr lang="zh-CN" altLang="en-US" b="1">
              <a:solidFill>
                <a:srgbClr val="FFFF00"/>
              </a:solidFill>
            </a:endParaRPr>
          </a:p>
        </p:txBody>
      </p:sp>
      <p:sp>
        <p:nvSpPr>
          <p:cNvPr id="9" name="TextBox 8"/>
          <p:cNvSpPr txBox="1"/>
          <p:nvPr/>
        </p:nvSpPr>
        <p:spPr>
          <a:xfrm>
            <a:off x="4427984" y="1268760"/>
            <a:ext cx="1368152" cy="369332"/>
          </a:xfrm>
          <a:prstGeom prst="rect">
            <a:avLst/>
          </a:prstGeom>
          <a:noFill/>
        </p:spPr>
        <p:txBody>
          <a:bodyPr wrap="square" rtlCol="0">
            <a:spAutoFit/>
          </a:bodyPr>
          <a:lstStyle/>
          <a:p>
            <a:r>
              <a:rPr lang="en-US" altLang="zh-CN" b="1" smtClean="0">
                <a:solidFill>
                  <a:srgbClr val="FFFF00"/>
                </a:solidFill>
              </a:rPr>
              <a:t>8237</a:t>
            </a:r>
            <a:endParaRPr lang="zh-CN" altLang="en-US" b="1">
              <a:solidFill>
                <a:srgbClr val="FFFF00"/>
              </a:solidFill>
            </a:endParaRPr>
          </a:p>
        </p:txBody>
      </p:sp>
      <p:sp>
        <p:nvSpPr>
          <p:cNvPr id="10" name="TextBox 9"/>
          <p:cNvSpPr txBox="1"/>
          <p:nvPr/>
        </p:nvSpPr>
        <p:spPr>
          <a:xfrm>
            <a:off x="4644008" y="1998171"/>
            <a:ext cx="1296144" cy="369332"/>
          </a:xfrm>
          <a:prstGeom prst="rect">
            <a:avLst/>
          </a:prstGeom>
          <a:noFill/>
        </p:spPr>
        <p:txBody>
          <a:bodyPr wrap="square" rtlCol="0">
            <a:spAutoFit/>
          </a:bodyPr>
          <a:lstStyle/>
          <a:p>
            <a:r>
              <a:rPr lang="en-US" altLang="zh-CN" b="1" smtClean="0">
                <a:solidFill>
                  <a:srgbClr val="FFFF00"/>
                </a:solidFill>
              </a:rPr>
              <a:t>8253</a:t>
            </a:r>
            <a:endParaRPr lang="zh-CN" altLang="en-US" b="1">
              <a:solidFill>
                <a:srgbClr val="FFFF00"/>
              </a:solidFill>
            </a:endParaRPr>
          </a:p>
        </p:txBody>
      </p:sp>
      <p:sp>
        <p:nvSpPr>
          <p:cNvPr id="11" name="TextBox 10"/>
          <p:cNvSpPr txBox="1"/>
          <p:nvPr/>
        </p:nvSpPr>
        <p:spPr>
          <a:xfrm>
            <a:off x="1331640" y="764704"/>
            <a:ext cx="1296144" cy="369332"/>
          </a:xfrm>
          <a:prstGeom prst="rect">
            <a:avLst/>
          </a:prstGeom>
          <a:noFill/>
        </p:spPr>
        <p:txBody>
          <a:bodyPr wrap="square" rtlCol="0">
            <a:spAutoFit/>
          </a:bodyPr>
          <a:lstStyle/>
          <a:p>
            <a:r>
              <a:rPr lang="en-US" altLang="zh-CN" b="1" smtClean="0">
                <a:solidFill>
                  <a:srgbClr val="FFFF00"/>
                </a:solidFill>
              </a:rPr>
              <a:t>8288</a:t>
            </a:r>
            <a:endParaRPr lang="zh-CN" altLang="en-US" b="1">
              <a:solidFill>
                <a:srgbClr val="FFFF00"/>
              </a:solidFill>
            </a:endParaRPr>
          </a:p>
        </p:txBody>
      </p:sp>
      <p:sp>
        <p:nvSpPr>
          <p:cNvPr id="12" name="TextBox 11"/>
          <p:cNvSpPr txBox="1"/>
          <p:nvPr/>
        </p:nvSpPr>
        <p:spPr>
          <a:xfrm>
            <a:off x="2267744" y="746042"/>
            <a:ext cx="1296144" cy="369332"/>
          </a:xfrm>
          <a:prstGeom prst="rect">
            <a:avLst/>
          </a:prstGeom>
          <a:noFill/>
        </p:spPr>
        <p:txBody>
          <a:bodyPr wrap="square" rtlCol="0">
            <a:spAutoFit/>
          </a:bodyPr>
          <a:lstStyle/>
          <a:p>
            <a:r>
              <a:rPr lang="en-US" altLang="zh-CN" b="1" smtClean="0">
                <a:solidFill>
                  <a:srgbClr val="FFFF00"/>
                </a:solidFill>
              </a:rPr>
              <a:t>8284</a:t>
            </a:r>
            <a:endParaRPr lang="zh-CN" altLang="en-US" b="1">
              <a:solidFill>
                <a:srgbClr val="FFFF00"/>
              </a:solidFill>
            </a:endParaRPr>
          </a:p>
        </p:txBody>
      </p:sp>
      <p:sp>
        <p:nvSpPr>
          <p:cNvPr id="13" name="圆角矩形 12"/>
          <p:cNvSpPr/>
          <p:nvPr/>
        </p:nvSpPr>
        <p:spPr bwMode="auto">
          <a:xfrm>
            <a:off x="5878286" y="2924944"/>
            <a:ext cx="2870178" cy="3214599"/>
          </a:xfrm>
          <a:prstGeom prst="roundRect">
            <a:avLst>
              <a:gd name="adj" fmla="val 5892"/>
            </a:avLst>
          </a:prstGeom>
          <a:noFill/>
          <a:ln w="38100" cap="flat" cmpd="sng" algn="ctr">
            <a:solidFill>
              <a:srgbClr val="FFFF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4" name="TextBox 13"/>
          <p:cNvSpPr txBox="1"/>
          <p:nvPr/>
        </p:nvSpPr>
        <p:spPr>
          <a:xfrm>
            <a:off x="5868144" y="5229200"/>
            <a:ext cx="3096344" cy="369332"/>
          </a:xfrm>
          <a:prstGeom prst="rect">
            <a:avLst/>
          </a:prstGeom>
          <a:noFill/>
        </p:spPr>
        <p:txBody>
          <a:bodyPr wrap="square" rtlCol="0">
            <a:spAutoFit/>
          </a:bodyPr>
          <a:lstStyle/>
          <a:p>
            <a:pPr algn="l"/>
            <a:r>
              <a:rPr lang="en-US" altLang="zh-CN" b="1" smtClean="0">
                <a:solidFill>
                  <a:srgbClr val="FFFF00"/>
                </a:solidFill>
              </a:rPr>
              <a:t>DRAM: 16K x 1bit x 8 x 4</a:t>
            </a:r>
            <a:endParaRPr lang="zh-CN" altLang="en-US" b="1">
              <a:solidFill>
                <a:srgbClr val="FFFF00"/>
              </a:solidFill>
            </a:endParaRPr>
          </a:p>
        </p:txBody>
      </p:sp>
      <p:sp>
        <p:nvSpPr>
          <p:cNvPr id="15" name="圆角矩形 14"/>
          <p:cNvSpPr/>
          <p:nvPr/>
        </p:nvSpPr>
        <p:spPr bwMode="auto">
          <a:xfrm>
            <a:off x="4788024" y="2636912"/>
            <a:ext cx="1025962" cy="3456384"/>
          </a:xfrm>
          <a:prstGeom prst="roundRect">
            <a:avLst>
              <a:gd name="adj" fmla="val 11456"/>
            </a:avLst>
          </a:prstGeom>
          <a:noFill/>
          <a:ln w="38100" cap="flat" cmpd="sng" algn="ctr">
            <a:solidFill>
              <a:srgbClr val="FFFF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6" name="TextBox 15"/>
          <p:cNvSpPr txBox="1"/>
          <p:nvPr/>
        </p:nvSpPr>
        <p:spPr>
          <a:xfrm>
            <a:off x="4788024" y="5229200"/>
            <a:ext cx="1224136" cy="646331"/>
          </a:xfrm>
          <a:prstGeom prst="rect">
            <a:avLst/>
          </a:prstGeom>
          <a:noFill/>
        </p:spPr>
        <p:txBody>
          <a:bodyPr wrap="square" rtlCol="0">
            <a:spAutoFit/>
          </a:bodyPr>
          <a:lstStyle/>
          <a:p>
            <a:pPr algn="l"/>
            <a:r>
              <a:rPr lang="en-US" altLang="zh-CN" b="1" smtClean="0">
                <a:solidFill>
                  <a:srgbClr val="FFFF00"/>
                </a:solidFill>
              </a:rPr>
              <a:t>ROM:</a:t>
            </a:r>
          </a:p>
          <a:p>
            <a:pPr algn="l"/>
            <a:r>
              <a:rPr lang="en-US" altLang="zh-CN" b="1" smtClean="0">
                <a:solidFill>
                  <a:srgbClr val="FFFF00"/>
                </a:solidFill>
              </a:rPr>
              <a:t>8KB x 5</a:t>
            </a:r>
            <a:endParaRPr lang="zh-CN" altLang="en-US" b="1">
              <a:solidFill>
                <a:srgbClr val="FFFF00"/>
              </a:solidFill>
            </a:endParaRPr>
          </a:p>
        </p:txBody>
      </p:sp>
      <p:sp>
        <p:nvSpPr>
          <p:cNvPr id="17" name="TextBox 16"/>
          <p:cNvSpPr txBox="1"/>
          <p:nvPr/>
        </p:nvSpPr>
        <p:spPr>
          <a:xfrm>
            <a:off x="971600" y="5661248"/>
            <a:ext cx="2376264" cy="369332"/>
          </a:xfrm>
          <a:prstGeom prst="rect">
            <a:avLst/>
          </a:prstGeom>
          <a:noFill/>
        </p:spPr>
        <p:txBody>
          <a:bodyPr wrap="square" rtlCol="0">
            <a:spAutoFit/>
          </a:bodyPr>
          <a:lstStyle/>
          <a:p>
            <a:pPr algn="l"/>
            <a:r>
              <a:rPr lang="en-US" altLang="zh-CN" b="1" smtClean="0">
                <a:solidFill>
                  <a:srgbClr val="FFFF00"/>
                </a:solidFill>
              </a:rPr>
              <a:t>8-bit ISA bus slots</a:t>
            </a:r>
            <a:endParaRPr lang="zh-CN" altLang="en-US" b="1">
              <a:solidFill>
                <a:srgbClr val="FFFF00"/>
              </a:solidFill>
            </a:endParaRP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灯片编号占位符 4"/>
          <p:cNvSpPr>
            <a:spLocks noGrp="1"/>
          </p:cNvSpPr>
          <p:nvPr>
            <p:ph type="sldNum" sz="quarter" idx="11"/>
          </p:nvPr>
        </p:nvSpPr>
        <p:spPr/>
        <p:txBody>
          <a:bodyPr/>
          <a:lstStyle/>
          <a:p>
            <a:fld id="{09A09745-04F1-401F-BD0A-10A61CE35770}" type="slidenum">
              <a:rPr lang="zh-CN" altLang="en-US"/>
              <a:pPr/>
              <a:t>78</a:t>
            </a:fld>
            <a:endParaRPr lang="en-US" altLang="zh-CN"/>
          </a:p>
        </p:txBody>
      </p:sp>
      <p:sp>
        <p:nvSpPr>
          <p:cNvPr id="638981" name="Text Box 5"/>
          <p:cNvSpPr txBox="1">
            <a:spLocks noChangeArrowheads="1"/>
          </p:cNvSpPr>
          <p:nvPr/>
        </p:nvSpPr>
        <p:spPr bwMode="auto">
          <a:xfrm>
            <a:off x="5435600" y="765175"/>
            <a:ext cx="3600450" cy="1373188"/>
          </a:xfrm>
          <a:prstGeom prst="rect">
            <a:avLst/>
          </a:prstGeom>
          <a:noFill/>
          <a:ln w="38100" algn="ctr">
            <a:noFill/>
            <a:miter lim="800000"/>
            <a:headEnd/>
            <a:tailEnd type="none" w="med" len="lg"/>
          </a:ln>
          <a:effectLst/>
        </p:spPr>
        <p:txBody>
          <a:bodyPr>
            <a:spAutoFit/>
          </a:bodyPr>
          <a:lstStyle/>
          <a:p>
            <a:pPr algn="l"/>
            <a:r>
              <a:rPr lang="en-US" altLang="zh-CN" sz="2800"/>
              <a:t>IBM PC/AT</a:t>
            </a:r>
            <a:r>
              <a:rPr lang="zh-CN" altLang="en-US" sz="2800"/>
              <a:t>（</a:t>
            </a:r>
            <a:r>
              <a:rPr lang="en-US" altLang="zh-CN" sz="2800"/>
              <a:t>5170</a:t>
            </a:r>
            <a:r>
              <a:rPr lang="zh-CN" altLang="en-US" sz="2800"/>
              <a:t>）</a:t>
            </a:r>
          </a:p>
          <a:p>
            <a:pPr algn="l"/>
            <a:r>
              <a:rPr lang="en-US" altLang="zh-CN" sz="2800"/>
              <a:t>1984</a:t>
            </a:r>
            <a:r>
              <a:rPr lang="zh-CN" altLang="en-US" sz="2800"/>
              <a:t>～</a:t>
            </a:r>
            <a:r>
              <a:rPr lang="en-US" altLang="zh-CN" sz="2800"/>
              <a:t>1987</a:t>
            </a:r>
            <a:r>
              <a:rPr lang="zh-CN" altLang="en-US" sz="2800"/>
              <a:t>，</a:t>
            </a:r>
            <a:r>
              <a:rPr lang="en-US" altLang="zh-CN" sz="2800"/>
              <a:t>$6000</a:t>
            </a:r>
          </a:p>
          <a:p>
            <a:pPr algn="l"/>
            <a:endParaRPr lang="en-US" altLang="zh-CN" sz="2800"/>
          </a:p>
        </p:txBody>
      </p:sp>
      <p:sp>
        <p:nvSpPr>
          <p:cNvPr id="638982" name="Rectangle 6"/>
          <p:cNvSpPr>
            <a:spLocks noChangeArrowheads="1"/>
          </p:cNvSpPr>
          <p:nvPr/>
        </p:nvSpPr>
        <p:spPr bwMode="auto">
          <a:xfrm>
            <a:off x="0" y="1797050"/>
            <a:ext cx="9144000" cy="0"/>
          </a:xfrm>
          <a:prstGeom prst="rect">
            <a:avLst/>
          </a:prstGeom>
          <a:solidFill>
            <a:srgbClr val="DCDCDC"/>
          </a:solidFill>
          <a:ln w="38100" algn="ctr">
            <a:noFill/>
            <a:miter lim="800000"/>
            <a:headEnd/>
            <a:tailEnd type="none" w="med" len="lg"/>
          </a:ln>
          <a:effectLst/>
        </p:spPr>
        <p:txBody>
          <a:bodyPr wrap="none" anchor="ctr">
            <a:spAutoFit/>
          </a:bodyPr>
          <a:lstStyle/>
          <a:p>
            <a:endParaRPr lang="zh-CN" altLang="en-US"/>
          </a:p>
        </p:txBody>
      </p:sp>
      <p:sp>
        <p:nvSpPr>
          <p:cNvPr id="638984" name="Rectangle 8"/>
          <p:cNvSpPr>
            <a:spLocks noChangeArrowheads="1"/>
          </p:cNvSpPr>
          <p:nvPr/>
        </p:nvSpPr>
        <p:spPr bwMode="auto">
          <a:xfrm>
            <a:off x="0" y="1797050"/>
            <a:ext cx="3333750" cy="0"/>
          </a:xfrm>
          <a:prstGeom prst="rect">
            <a:avLst/>
          </a:prstGeom>
          <a:solidFill>
            <a:srgbClr val="DCDCDC"/>
          </a:solidFill>
          <a:ln w="38100" algn="ctr">
            <a:noFill/>
            <a:miter lim="800000"/>
            <a:headEnd/>
            <a:tailEnd type="none" w="med" len="lg"/>
          </a:ln>
          <a:effectLst/>
        </p:spPr>
        <p:txBody>
          <a:bodyPr wrap="none" anchor="ctr">
            <a:spAutoFit/>
          </a:bodyPr>
          <a:lstStyle/>
          <a:p>
            <a:endParaRPr lang="zh-CN" altLang="en-US"/>
          </a:p>
        </p:txBody>
      </p:sp>
      <p:graphicFrame>
        <p:nvGraphicFramePr>
          <p:cNvPr id="639249" name="Group 273"/>
          <p:cNvGraphicFramePr>
            <a:graphicFrameLocks noGrp="1"/>
          </p:cNvGraphicFramePr>
          <p:nvPr/>
        </p:nvGraphicFramePr>
        <p:xfrm>
          <a:off x="5362575" y="1670050"/>
          <a:ext cx="3673475" cy="4503105"/>
        </p:xfrm>
        <a:graphic>
          <a:graphicData uri="http://schemas.openxmlformats.org/drawingml/2006/table">
            <a:tbl>
              <a:tblPr/>
              <a:tblGrid>
                <a:gridCol w="1439863">
                  <a:extLst>
                    <a:ext uri="{9D8B030D-6E8A-4147-A177-3AD203B41FA5}">
                      <a16:colId xmlns:a16="http://schemas.microsoft.com/office/drawing/2014/main" val="20000"/>
                    </a:ext>
                  </a:extLst>
                </a:gridCol>
                <a:gridCol w="2233612">
                  <a:extLst>
                    <a:ext uri="{9D8B030D-6E8A-4147-A177-3AD203B41FA5}">
                      <a16:colId xmlns:a16="http://schemas.microsoft.com/office/drawing/2014/main" val="20001"/>
                    </a:ext>
                  </a:extLst>
                </a:gridCol>
              </a:tblGrid>
              <a:tr h="346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Specifications:</a:t>
                      </a:r>
                      <a:endParaRPr kumimoji="1" lang="zh-CN" altLang="en-US"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9527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Processor</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Intel 80286</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Speed</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6 MHz at introduction, later 8 MHz</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RAM</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256K-16MB</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ROM</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64K</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7942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Storage</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5.25" HD floppy drive (1.2 MB), Internal hard drive (20 MB+)</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Expansion</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8 expansion slots</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Bus</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IBM 16 bit slots, 2 ISA slots</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Video</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Typically EGA - 640x350x64 colors max.</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29686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I/O</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Parallel, Serial</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47942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OS Options</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Arial" charset="0"/>
                          <a:ea typeface="宋体" pitchFamily="2" charset="-122"/>
                          <a:cs typeface="Times New Roman" pitchFamily="18" charset="0"/>
                        </a:rPr>
                        <a:t>MS-DOS, CP/M-86, Early versions of Windows, other environments (UCSD-P, for example)</a:t>
                      </a:r>
                      <a:endParaRPr kumimoji="1" lang="en-US" altLang="zh-CN" sz="1200" b="1"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pic>
        <p:nvPicPr>
          <p:cNvPr id="638980" name="Picture 4" descr="The IBM PC AT"/>
          <p:cNvPicPr>
            <a:picLocks noChangeAspect="1" noChangeArrowheads="1"/>
          </p:cNvPicPr>
          <p:nvPr/>
        </p:nvPicPr>
        <p:blipFill>
          <a:blip r:embed="rId2" cstate="print"/>
          <a:srcRect/>
          <a:stretch>
            <a:fillRect/>
          </a:stretch>
        </p:blipFill>
        <p:spPr bwMode="auto">
          <a:xfrm>
            <a:off x="323850" y="692150"/>
            <a:ext cx="5076825" cy="5400675"/>
          </a:xfrm>
          <a:prstGeom prst="rect">
            <a:avLst/>
          </a:prstGeom>
          <a:ln>
            <a:noFill/>
          </a:ln>
          <a:effectLst>
            <a:softEdge rad="112500"/>
          </a:effectLst>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1E65DBD-AE1B-448B-BA4C-CC53028FE936}" type="slidenum">
              <a:rPr lang="zh-CN" altLang="en-US"/>
              <a:pPr/>
              <a:t>79</a:t>
            </a:fld>
            <a:endParaRPr lang="en-US" altLang="zh-CN"/>
          </a:p>
        </p:txBody>
      </p:sp>
      <p:pic>
        <p:nvPicPr>
          <p:cNvPr id="763906" name="Picture 2"/>
          <p:cNvPicPr>
            <a:picLocks noChangeAspect="1" noChangeArrowheads="1"/>
          </p:cNvPicPr>
          <p:nvPr/>
        </p:nvPicPr>
        <p:blipFill>
          <a:blip r:embed="rId2" cstate="print"/>
          <a:srcRect/>
          <a:stretch>
            <a:fillRect/>
          </a:stretch>
        </p:blipFill>
        <p:spPr bwMode="auto">
          <a:xfrm>
            <a:off x="385763" y="1089248"/>
            <a:ext cx="8372475" cy="4572000"/>
          </a:xfrm>
          <a:prstGeom prst="rect">
            <a:avLst/>
          </a:prstGeom>
          <a:ln>
            <a:noFill/>
          </a:ln>
          <a:effectLst>
            <a:softEdge rad="112500"/>
          </a:effectLst>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00192" y="375006"/>
            <a:ext cx="2736305" cy="2141261"/>
          </a:xfrm>
          <a:prstGeom prst="rect">
            <a:avLst/>
          </a:prstGeom>
          <a:ln>
            <a:noFill/>
          </a:ln>
          <a:effectLst>
            <a:softEdge rad="112500"/>
          </a:effectLst>
        </p:spPr>
      </p:pic>
      <p:sp>
        <p:nvSpPr>
          <p:cNvPr id="692226" name="Rectangle 2"/>
          <p:cNvSpPr>
            <a:spLocks noGrp="1" noChangeArrowheads="1"/>
          </p:cNvSpPr>
          <p:nvPr>
            <p:ph type="title"/>
          </p:nvPr>
        </p:nvSpPr>
        <p:spPr/>
        <p:txBody>
          <a:bodyPr/>
          <a:lstStyle/>
          <a:p>
            <a:r>
              <a:rPr lang="zh-CN" altLang="en-US">
                <a:solidFill>
                  <a:schemeClr val="bg2"/>
                </a:solidFill>
                <a:ea typeface="黑体" pitchFamily="2" charset="-122"/>
              </a:rPr>
              <a:t>为什么要学习这门课？</a:t>
            </a:r>
          </a:p>
        </p:txBody>
      </p:sp>
      <p:sp>
        <p:nvSpPr>
          <p:cNvPr id="692227" name="Rectangle 3"/>
          <p:cNvSpPr>
            <a:spLocks noGrp="1" noChangeArrowheads="1"/>
          </p:cNvSpPr>
          <p:nvPr>
            <p:ph idx="1"/>
          </p:nvPr>
        </p:nvSpPr>
        <p:spPr>
          <a:xfrm>
            <a:off x="457200" y="1910993"/>
            <a:ext cx="8363272" cy="4326319"/>
          </a:xfrm>
        </p:spPr>
        <p:txBody>
          <a:bodyPr/>
          <a:lstStyle/>
          <a:p>
            <a:pPr marL="0" indent="0">
              <a:lnSpc>
                <a:spcPct val="110000"/>
              </a:lnSpc>
              <a:buFont typeface="Wingdings" pitchFamily="2" charset="2"/>
              <a:buNone/>
            </a:pPr>
            <a:r>
              <a:rPr lang="zh-CN" altLang="en-US" b="1" dirty="0">
                <a:latin typeface="+mn-ea"/>
              </a:rPr>
              <a:t>通过本课程的学习</a:t>
            </a:r>
            <a:r>
              <a:rPr lang="zh-CN" altLang="en-US" b="1" dirty="0" smtClean="0">
                <a:latin typeface="+mn-ea"/>
              </a:rPr>
              <a:t>，</a:t>
            </a:r>
            <a:r>
              <a:rPr lang="en-US" altLang="zh-CN" b="1" dirty="0" smtClean="0">
                <a:latin typeface="+mn-ea"/>
              </a:rPr>
              <a:t/>
            </a:r>
            <a:br>
              <a:rPr lang="en-US" altLang="zh-CN" b="1" dirty="0" smtClean="0">
                <a:latin typeface="+mn-ea"/>
              </a:rPr>
            </a:br>
            <a:r>
              <a:rPr lang="zh-CN" altLang="en-US" b="1" dirty="0" smtClean="0">
                <a:latin typeface="+mn-ea"/>
              </a:rPr>
              <a:t>希望</a:t>
            </a:r>
            <a:r>
              <a:rPr lang="zh-CN" altLang="en-US" b="1" dirty="0">
                <a:latin typeface="+mn-ea"/>
              </a:rPr>
              <a:t>同学们能够</a:t>
            </a:r>
            <a:r>
              <a:rPr lang="zh-CN" altLang="en-US" b="1" dirty="0">
                <a:solidFill>
                  <a:srgbClr val="0000FF"/>
                </a:solidFill>
                <a:latin typeface="+mn-ea"/>
              </a:rPr>
              <a:t>初步掌握</a:t>
            </a:r>
            <a:r>
              <a:rPr lang="en-US" altLang="zh-CN" b="1" dirty="0">
                <a:latin typeface="+mn-ea"/>
              </a:rPr>
              <a:t>(</a:t>
            </a:r>
            <a:r>
              <a:rPr lang="zh-CN" altLang="en-US" b="1" dirty="0">
                <a:latin typeface="+mn-ea"/>
              </a:rPr>
              <a:t>或</a:t>
            </a:r>
            <a:r>
              <a:rPr lang="zh-CN" altLang="en-US" b="1" dirty="0">
                <a:solidFill>
                  <a:srgbClr val="0000FF"/>
                </a:solidFill>
                <a:latin typeface="+mn-ea"/>
              </a:rPr>
              <a:t>了解</a:t>
            </a:r>
            <a:r>
              <a:rPr lang="en-US" altLang="zh-CN" b="1" dirty="0">
                <a:latin typeface="+mn-ea"/>
              </a:rPr>
              <a:t>)</a:t>
            </a:r>
            <a:r>
              <a:rPr lang="zh-CN" altLang="en-US" b="1" dirty="0">
                <a:latin typeface="+mn-ea"/>
              </a:rPr>
              <a:t>以下技能：</a:t>
            </a:r>
          </a:p>
          <a:p>
            <a:pPr marL="0" indent="0">
              <a:lnSpc>
                <a:spcPct val="110000"/>
              </a:lnSpc>
              <a:buFont typeface="Wingdings" pitchFamily="2" charset="2"/>
              <a:buNone/>
            </a:pPr>
            <a:r>
              <a:rPr lang="zh-CN" altLang="en-US" b="1" dirty="0">
                <a:latin typeface="+mn-ea"/>
              </a:rPr>
              <a:t>根据工程需要，选择合适的</a:t>
            </a:r>
            <a:r>
              <a:rPr lang="zh-CN" altLang="en-US" b="1" dirty="0">
                <a:solidFill>
                  <a:srgbClr val="CC0000"/>
                </a:solidFill>
                <a:latin typeface="+mn-ea"/>
              </a:rPr>
              <a:t>微处理器</a:t>
            </a:r>
            <a:r>
              <a:rPr lang="en-US" altLang="zh-CN" b="1" dirty="0">
                <a:latin typeface="+mn-ea"/>
              </a:rPr>
              <a:t>(</a:t>
            </a:r>
            <a:r>
              <a:rPr lang="zh-CN" altLang="en-US" b="1" dirty="0">
                <a:latin typeface="+mn-ea"/>
              </a:rPr>
              <a:t>或</a:t>
            </a:r>
            <a:r>
              <a:rPr lang="zh-CN" altLang="en-US" b="1" dirty="0">
                <a:solidFill>
                  <a:srgbClr val="CC0000"/>
                </a:solidFill>
                <a:latin typeface="+mn-ea"/>
              </a:rPr>
              <a:t>单片机</a:t>
            </a:r>
            <a:r>
              <a:rPr lang="en-US" altLang="zh-CN" b="1" dirty="0">
                <a:latin typeface="+mn-ea"/>
              </a:rPr>
              <a:t>)</a:t>
            </a:r>
            <a:r>
              <a:rPr lang="zh-CN" altLang="en-US" b="1" dirty="0">
                <a:latin typeface="+mn-ea"/>
              </a:rPr>
              <a:t>，通过增加适当的</a:t>
            </a:r>
            <a:r>
              <a:rPr lang="zh-CN" altLang="en-US" b="1" dirty="0">
                <a:solidFill>
                  <a:srgbClr val="CC0000"/>
                </a:solidFill>
                <a:latin typeface="+mn-ea"/>
              </a:rPr>
              <a:t>外围芯片</a:t>
            </a:r>
            <a:r>
              <a:rPr lang="zh-CN" altLang="en-US" b="1" dirty="0">
                <a:latin typeface="+mn-ea"/>
              </a:rPr>
              <a:t>，构成应用系统，使他们能够按照设计意图稳定、可靠地工作</a:t>
            </a:r>
            <a:r>
              <a:rPr lang="en-US" altLang="zh-CN" b="1" dirty="0">
                <a:latin typeface="+mn-ea"/>
              </a:rPr>
              <a:t>(</a:t>
            </a:r>
            <a:r>
              <a:rPr lang="zh-CN" altLang="en-US" b="1" dirty="0">
                <a:latin typeface="+mn-ea"/>
              </a:rPr>
              <a:t>包括</a:t>
            </a:r>
            <a:r>
              <a:rPr lang="zh-CN" altLang="en-US" b="1" dirty="0">
                <a:solidFill>
                  <a:srgbClr val="008000"/>
                </a:solidFill>
                <a:latin typeface="+mn-ea"/>
              </a:rPr>
              <a:t>硬件</a:t>
            </a:r>
            <a:r>
              <a:rPr lang="zh-CN" altLang="en-US" b="1" dirty="0">
                <a:latin typeface="+mn-ea"/>
              </a:rPr>
              <a:t>和</a:t>
            </a:r>
            <a:r>
              <a:rPr lang="zh-CN" altLang="en-US" b="1" dirty="0">
                <a:solidFill>
                  <a:srgbClr val="008000"/>
                </a:solidFill>
                <a:latin typeface="+mn-ea"/>
              </a:rPr>
              <a:t>软件</a:t>
            </a:r>
            <a:r>
              <a:rPr lang="zh-CN" altLang="en-US" b="1" dirty="0">
                <a:latin typeface="+mn-ea"/>
              </a:rPr>
              <a:t>两方面</a:t>
            </a:r>
            <a:r>
              <a:rPr lang="en-US" altLang="zh-CN" b="1" dirty="0">
                <a:latin typeface="+mn-ea"/>
              </a:rPr>
              <a:t>)</a:t>
            </a:r>
            <a:r>
              <a:rPr lang="zh-CN" altLang="en-US" b="1" dirty="0">
                <a:latin typeface="+mn-ea"/>
              </a:rPr>
              <a:t>。</a:t>
            </a:r>
          </a:p>
        </p:txBody>
      </p:sp>
      <p:sp>
        <p:nvSpPr>
          <p:cNvPr id="6" name="灯片编号占位符 4"/>
          <p:cNvSpPr>
            <a:spLocks noGrp="1"/>
          </p:cNvSpPr>
          <p:nvPr>
            <p:ph type="sldNum" sz="quarter" idx="11"/>
          </p:nvPr>
        </p:nvSpPr>
        <p:spPr/>
        <p:txBody>
          <a:bodyPr/>
          <a:lstStyle/>
          <a:p>
            <a:fld id="{DEBE69B7-443C-4127-9351-B77AA7BDCBEA}" type="slidenum">
              <a:rPr lang="zh-CN" altLang="en-US"/>
              <a:pPr/>
              <a:t>8</a:t>
            </a:fld>
            <a:endParaRPr lang="en-US" altLang="zh-CN"/>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2AC51F42-E270-4B6C-B103-1C97F212FF61}" type="slidenum">
              <a:rPr lang="zh-CN" altLang="en-US"/>
              <a:pPr/>
              <a:t>80</a:t>
            </a:fld>
            <a:endParaRPr lang="en-US" altLang="zh-CN"/>
          </a:p>
        </p:txBody>
      </p:sp>
      <p:pic>
        <p:nvPicPr>
          <p:cNvPr id="764930" name="Picture 2"/>
          <p:cNvPicPr>
            <a:picLocks noChangeAspect="1" noChangeArrowheads="1"/>
          </p:cNvPicPr>
          <p:nvPr/>
        </p:nvPicPr>
        <p:blipFill>
          <a:blip r:embed="rId2" cstate="print"/>
          <a:srcRect/>
          <a:stretch>
            <a:fillRect/>
          </a:stretch>
        </p:blipFill>
        <p:spPr bwMode="auto">
          <a:xfrm>
            <a:off x="314325" y="1181100"/>
            <a:ext cx="8515350" cy="4495800"/>
          </a:xfrm>
          <a:prstGeom prst="rect">
            <a:avLst/>
          </a:prstGeom>
          <a:ln>
            <a:noFill/>
          </a:ln>
          <a:effectLst>
            <a:softEdge rad="112500"/>
          </a:effectLst>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6" name="Rectangle 6"/>
          <p:cNvSpPr>
            <a:spLocks noGrp="1" noChangeArrowheads="1"/>
          </p:cNvSpPr>
          <p:nvPr>
            <p:ph type="title"/>
          </p:nvPr>
        </p:nvSpPr>
        <p:spPr>
          <a:xfrm>
            <a:off x="2916238" y="6165850"/>
            <a:ext cx="3673475" cy="576263"/>
          </a:xfrm>
          <a:noFill/>
          <a:ln/>
        </p:spPr>
        <p:txBody>
          <a:bodyPr anchor="b"/>
          <a:lstStyle/>
          <a:p>
            <a:pPr algn="ctr"/>
            <a:r>
              <a:rPr lang="en-US" altLang="zh-CN" sz="2800">
                <a:solidFill>
                  <a:schemeClr val="bg2"/>
                </a:solidFill>
                <a:ea typeface="黑体" pitchFamily="2" charset="-122"/>
              </a:rPr>
              <a:t>486</a:t>
            </a:r>
            <a:r>
              <a:rPr lang="zh-CN" altLang="en-US" sz="2800">
                <a:solidFill>
                  <a:schemeClr val="bg2"/>
                </a:solidFill>
                <a:ea typeface="黑体" pitchFamily="2" charset="-122"/>
              </a:rPr>
              <a:t>主板（</a:t>
            </a:r>
            <a:r>
              <a:rPr lang="en-US" altLang="zh-CN" sz="2800">
                <a:solidFill>
                  <a:schemeClr val="bg2"/>
                </a:solidFill>
                <a:ea typeface="黑体" pitchFamily="2" charset="-122"/>
              </a:rPr>
              <a:t>1995</a:t>
            </a:r>
            <a:r>
              <a:rPr lang="zh-CN" altLang="en-US" sz="2800">
                <a:solidFill>
                  <a:schemeClr val="bg2"/>
                </a:solidFill>
                <a:ea typeface="黑体" pitchFamily="2" charset="-122"/>
              </a:rPr>
              <a:t>年）</a:t>
            </a:r>
          </a:p>
        </p:txBody>
      </p:sp>
      <p:sp>
        <p:nvSpPr>
          <p:cNvPr id="5" name="灯片编号占位符 4"/>
          <p:cNvSpPr>
            <a:spLocks noGrp="1"/>
          </p:cNvSpPr>
          <p:nvPr>
            <p:ph type="sldNum" sz="quarter" idx="11"/>
          </p:nvPr>
        </p:nvSpPr>
        <p:spPr/>
        <p:txBody>
          <a:bodyPr/>
          <a:lstStyle/>
          <a:p>
            <a:fld id="{DA967842-AF86-4716-B10C-9F4310CECBFB}" type="slidenum">
              <a:rPr lang="zh-CN" altLang="en-US"/>
              <a:pPr/>
              <a:t>81</a:t>
            </a:fld>
            <a:endParaRPr lang="en-US" altLang="zh-CN"/>
          </a:p>
        </p:txBody>
      </p:sp>
      <p:pic>
        <p:nvPicPr>
          <p:cNvPr id="634884" name="Picture 4"/>
          <p:cNvPicPr>
            <a:picLocks noChangeAspect="1" noChangeArrowheads="1"/>
          </p:cNvPicPr>
          <p:nvPr/>
        </p:nvPicPr>
        <p:blipFill>
          <a:blip r:embed="rId2" cstate="print"/>
          <a:srcRect/>
          <a:stretch>
            <a:fillRect/>
          </a:stretch>
        </p:blipFill>
        <p:spPr bwMode="auto">
          <a:xfrm>
            <a:off x="2138363" y="522288"/>
            <a:ext cx="4867275" cy="5715000"/>
          </a:xfrm>
          <a:prstGeom prst="rect">
            <a:avLst/>
          </a:prstGeom>
          <a:noFill/>
          <a:ln w="38100" algn="ctr">
            <a:noFill/>
            <a:miter lim="800000"/>
            <a:headEnd/>
            <a:tailEnd type="none" w="med" len="lg"/>
          </a:ln>
          <a:effectLst/>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47C14CF5-EFFD-46E8-A623-CD48617D2A8A}" type="slidenum">
              <a:rPr lang="zh-CN" altLang="en-US"/>
              <a:pPr/>
              <a:t>82</a:t>
            </a:fld>
            <a:endParaRPr lang="en-US" altLang="zh-CN"/>
          </a:p>
        </p:txBody>
      </p:sp>
      <p:pic>
        <p:nvPicPr>
          <p:cNvPr id="644100" name="Picture 4" descr="Waiting for AMD..."/>
          <p:cNvPicPr>
            <a:picLocks noChangeAspect="1" noChangeArrowheads="1"/>
          </p:cNvPicPr>
          <p:nvPr/>
        </p:nvPicPr>
        <p:blipFill>
          <a:blip r:embed="rId2" cstate="print"/>
          <a:srcRect/>
          <a:stretch>
            <a:fillRect/>
          </a:stretch>
        </p:blipFill>
        <p:spPr bwMode="auto">
          <a:xfrm>
            <a:off x="1116013" y="620713"/>
            <a:ext cx="6985000" cy="581501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F2AFBF5-60BB-41DE-B692-CAEEA41FFA34}" type="slidenum">
              <a:rPr lang="zh-CN" altLang="en-US"/>
              <a:pPr/>
              <a:t>83</a:t>
            </a:fld>
            <a:endParaRPr lang="en-US" altLang="zh-CN"/>
          </a:p>
        </p:txBody>
      </p:sp>
      <p:pic>
        <p:nvPicPr>
          <p:cNvPr id="683012" name="Picture 4"/>
          <p:cNvPicPr>
            <a:picLocks noChangeAspect="1" noChangeArrowheads="1"/>
          </p:cNvPicPr>
          <p:nvPr/>
        </p:nvPicPr>
        <p:blipFill>
          <a:blip r:embed="rId2" cstate="print"/>
          <a:srcRect/>
          <a:stretch>
            <a:fillRect/>
          </a:stretch>
        </p:blipFill>
        <p:spPr bwMode="auto">
          <a:xfrm>
            <a:off x="250825" y="1341438"/>
            <a:ext cx="8437563" cy="5403850"/>
          </a:xfrm>
          <a:prstGeom prst="rect">
            <a:avLst/>
          </a:prstGeom>
          <a:noFill/>
          <a:ln w="38100" algn="ctr">
            <a:noFill/>
            <a:miter lim="800000"/>
            <a:headEnd/>
            <a:tailEnd type="none" w="med" len="lg"/>
          </a:ln>
          <a:effectLst/>
        </p:spPr>
      </p:pic>
      <p:pic>
        <p:nvPicPr>
          <p:cNvPr id="683014" name="Picture 6"/>
          <p:cNvPicPr>
            <a:picLocks noChangeAspect="1" noChangeArrowheads="1"/>
          </p:cNvPicPr>
          <p:nvPr/>
        </p:nvPicPr>
        <p:blipFill>
          <a:blip r:embed="rId3" cstate="print"/>
          <a:srcRect/>
          <a:stretch>
            <a:fillRect/>
          </a:stretch>
        </p:blipFill>
        <p:spPr bwMode="auto">
          <a:xfrm>
            <a:off x="6804025" y="620713"/>
            <a:ext cx="2016125" cy="1770062"/>
          </a:xfrm>
          <a:prstGeom prst="rect">
            <a:avLst/>
          </a:prstGeom>
          <a:noFill/>
          <a:ln w="38100" algn="ctr">
            <a:noFill/>
            <a:miter lim="800000"/>
            <a:headEnd/>
            <a:tailEnd type="none" w="med" len="lg"/>
          </a:ln>
          <a:effectLst/>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528A34D-9244-4B25-9B9A-EF3BAF04E163}" type="slidenum">
              <a:rPr lang="zh-CN" altLang="en-US" smtClean="0"/>
              <a:pPr/>
              <a:t>84</a:t>
            </a:fld>
            <a:endParaRPr lang="en-US" altLang="zh-CN"/>
          </a:p>
        </p:txBody>
      </p:sp>
      <p:pic>
        <p:nvPicPr>
          <p:cNvPr id="723970" name="Picture 2"/>
          <p:cNvPicPr>
            <a:picLocks noChangeAspect="1" noChangeArrowheads="1"/>
          </p:cNvPicPr>
          <p:nvPr/>
        </p:nvPicPr>
        <p:blipFill>
          <a:blip r:embed="rId2" cstate="print"/>
          <a:srcRect/>
          <a:stretch>
            <a:fillRect/>
          </a:stretch>
        </p:blipFill>
        <p:spPr bwMode="auto">
          <a:xfrm>
            <a:off x="214282" y="285728"/>
            <a:ext cx="5858522" cy="6253183"/>
          </a:xfrm>
          <a:prstGeom prst="rect">
            <a:avLst/>
          </a:prstGeom>
          <a:noFill/>
          <a:ln w="38100" cap="flat" cmpd="sng" algn="ctr">
            <a:noFill/>
            <a:prstDash val="solid"/>
            <a:miter lim="800000"/>
            <a:headEnd type="none" w="med" len="med"/>
            <a:tailEnd type="none" w="med" len="lg"/>
          </a:ln>
          <a:effectLst/>
        </p:spPr>
      </p:pic>
      <p:pic>
        <p:nvPicPr>
          <p:cNvPr id="72397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43636" y="4381521"/>
            <a:ext cx="2735670" cy="2262189"/>
          </a:xfrm>
          <a:prstGeom prst="rect">
            <a:avLst/>
          </a:prstGeom>
          <a:noFill/>
          <a:ln w="38100" cap="flat" cmpd="sng" algn="ctr">
            <a:noFill/>
            <a:prstDash val="solid"/>
            <a:miter lim="800000"/>
            <a:headEnd type="none" w="med" len="med"/>
            <a:tailEnd type="none" w="med" len="lg"/>
          </a:ln>
          <a:effectLst/>
        </p:spPr>
      </p:pic>
      <p:sp>
        <p:nvSpPr>
          <p:cNvPr id="5" name="TextBox 4"/>
          <p:cNvSpPr txBox="1"/>
          <p:nvPr/>
        </p:nvSpPr>
        <p:spPr>
          <a:xfrm>
            <a:off x="5929322" y="2095505"/>
            <a:ext cx="3000396" cy="2308324"/>
          </a:xfrm>
          <a:prstGeom prst="rect">
            <a:avLst/>
          </a:prstGeom>
          <a:noFill/>
        </p:spPr>
        <p:txBody>
          <a:bodyPr wrap="square" rtlCol="0">
            <a:spAutoFit/>
          </a:bodyPr>
          <a:lstStyle/>
          <a:p>
            <a:pPr algn="l"/>
            <a:r>
              <a:rPr lang="en-US" altLang="zh-CN" sz="2400" b="1" dirty="0" smtClean="0">
                <a:solidFill>
                  <a:srgbClr val="008000"/>
                </a:solidFill>
                <a:latin typeface="Times New Roman" pitchFamily="18" charset="0"/>
                <a:cs typeface="Times New Roman" pitchFamily="18" charset="0"/>
              </a:rPr>
              <a:t>Intel Core i7</a:t>
            </a:r>
            <a:r>
              <a:rPr lang="zh-CN" altLang="en-US" sz="2400" b="1" dirty="0" smtClean="0">
                <a:solidFill>
                  <a:srgbClr val="008000"/>
                </a:solidFill>
                <a:latin typeface="Times New Roman" pitchFamily="18" charset="0"/>
                <a:cs typeface="Times New Roman" pitchFamily="18" charset="0"/>
              </a:rPr>
              <a:t>处理器：</a:t>
            </a:r>
            <a:endParaRPr lang="en-US" altLang="zh-CN" sz="2400" b="1" dirty="0" smtClean="0">
              <a:solidFill>
                <a:srgbClr val="008000"/>
              </a:solidFill>
              <a:latin typeface="Times New Roman" pitchFamily="18" charset="0"/>
              <a:cs typeface="Times New Roman" pitchFamily="18" charset="0"/>
            </a:endParaRPr>
          </a:p>
          <a:p>
            <a:pPr marL="268288" indent="-268288" algn="l">
              <a:buClr>
                <a:srgbClr val="FF6600"/>
              </a:buClr>
              <a:buSzPct val="85000"/>
              <a:buFont typeface="Wingdings" pitchFamily="2" charset="2"/>
              <a:buChar char="l"/>
            </a:pPr>
            <a:r>
              <a:rPr lang="zh-CN" altLang="en-US" sz="2400" b="1" dirty="0" smtClean="0">
                <a:latin typeface="Times New Roman" pitchFamily="18" charset="0"/>
                <a:cs typeface="Times New Roman" pitchFamily="18" charset="0"/>
              </a:rPr>
              <a:t>四核；</a:t>
            </a:r>
            <a:endParaRPr lang="en-US" altLang="zh-CN" sz="2400" b="1" dirty="0" smtClean="0">
              <a:latin typeface="Times New Roman" pitchFamily="18" charset="0"/>
              <a:cs typeface="Times New Roman" pitchFamily="18" charset="0"/>
            </a:endParaRPr>
          </a:p>
          <a:p>
            <a:pPr marL="268288" indent="-268288" algn="l">
              <a:buClr>
                <a:srgbClr val="FF6600"/>
              </a:buClr>
              <a:buSzPct val="85000"/>
              <a:buFont typeface="Wingdings" pitchFamily="2" charset="2"/>
              <a:buChar char="l"/>
            </a:pPr>
            <a:r>
              <a:rPr lang="zh-CN" altLang="en-US" sz="2400" b="1" dirty="0" smtClean="0">
                <a:latin typeface="Times New Roman" pitchFamily="18" charset="0"/>
                <a:cs typeface="Times New Roman" pitchFamily="18" charset="0"/>
              </a:rPr>
              <a:t>内置内存控制器；</a:t>
            </a:r>
            <a:endParaRPr lang="en-US" altLang="zh-CN" sz="2400" b="1" dirty="0" smtClean="0">
              <a:latin typeface="Times New Roman" pitchFamily="18" charset="0"/>
              <a:cs typeface="Times New Roman" pitchFamily="18" charset="0"/>
            </a:endParaRPr>
          </a:p>
          <a:p>
            <a:pPr marL="268288" indent="-268288" algn="l">
              <a:buClr>
                <a:srgbClr val="FF6600"/>
              </a:buClr>
              <a:buSzPct val="85000"/>
              <a:buFont typeface="Wingdings" pitchFamily="2" charset="2"/>
              <a:buChar char="l"/>
            </a:pPr>
            <a:r>
              <a:rPr lang="zh-CN" altLang="en-US" sz="2400" b="1" dirty="0" smtClean="0">
                <a:latin typeface="Times New Roman" pitchFamily="18" charset="0"/>
                <a:cs typeface="Times New Roman" pitchFamily="18" charset="0"/>
              </a:rPr>
              <a:t>支持</a:t>
            </a:r>
            <a:r>
              <a:rPr lang="en-US" altLang="zh-CN" sz="2400" b="1" dirty="0" smtClean="0">
                <a:latin typeface="Times New Roman" pitchFamily="18" charset="0"/>
                <a:cs typeface="Times New Roman" pitchFamily="18" charset="0"/>
              </a:rPr>
              <a:t>DDR3</a:t>
            </a:r>
            <a:r>
              <a:rPr lang="zh-CN" altLang="en-US" sz="2400" b="1" dirty="0" smtClean="0">
                <a:latin typeface="Times New Roman" pitchFamily="18" charset="0"/>
                <a:cs typeface="Times New Roman" pitchFamily="18" charset="0"/>
              </a:rPr>
              <a:t>内存；</a:t>
            </a:r>
            <a:endParaRPr lang="en-US" altLang="zh-CN" sz="2400" b="1" dirty="0" smtClean="0">
              <a:latin typeface="Times New Roman" pitchFamily="18" charset="0"/>
              <a:cs typeface="Times New Roman" pitchFamily="18" charset="0"/>
            </a:endParaRPr>
          </a:p>
          <a:p>
            <a:pPr marL="268288" indent="-268288" algn="l">
              <a:buClr>
                <a:srgbClr val="FF6600"/>
              </a:buClr>
              <a:buSzPct val="85000"/>
              <a:buFont typeface="Wingdings" pitchFamily="2" charset="2"/>
              <a:buChar char="l"/>
            </a:pPr>
            <a:r>
              <a:rPr lang="zh-CN" altLang="en-US" sz="2400" b="1" dirty="0" smtClean="0">
                <a:latin typeface="Times New Roman" pitchFamily="18" charset="0"/>
                <a:cs typeface="Times New Roman" pitchFamily="18" charset="0"/>
              </a:rPr>
              <a:t>支持同步多线程</a:t>
            </a:r>
            <a:r>
              <a:rPr lang="en-US" altLang="zh-CN" sz="2400" b="1" dirty="0" smtClean="0">
                <a:latin typeface="Times New Roman" pitchFamily="18" charset="0"/>
                <a:cs typeface="Times New Roman" pitchFamily="18" charset="0"/>
              </a:rPr>
              <a:t>(SMT)</a:t>
            </a:r>
            <a:r>
              <a:rPr lang="zh-CN" altLang="en-US" sz="2400" b="1" dirty="0" smtClean="0">
                <a:latin typeface="Times New Roman" pitchFamily="18" charset="0"/>
                <a:cs typeface="Times New Roman" pitchFamily="18" charset="0"/>
              </a:rPr>
              <a:t>技术</a:t>
            </a:r>
            <a:r>
              <a:rPr lang="zh-CN" altLang="en-US" sz="2400" b="1" dirty="0">
                <a:latin typeface="Times New Roman" pitchFamily="18" charset="0"/>
                <a:cs typeface="Times New Roman" pitchFamily="18" charset="0"/>
              </a:rPr>
              <a:t>。</a:t>
            </a:r>
          </a:p>
        </p:txBody>
      </p:sp>
      <p:sp>
        <p:nvSpPr>
          <p:cNvPr id="6" name="TextBox 5"/>
          <p:cNvSpPr txBox="1"/>
          <p:nvPr/>
        </p:nvSpPr>
        <p:spPr>
          <a:xfrm>
            <a:off x="5786446" y="403191"/>
            <a:ext cx="3286116" cy="954107"/>
          </a:xfrm>
          <a:prstGeom prst="rect">
            <a:avLst/>
          </a:prstGeom>
          <a:noFill/>
        </p:spPr>
        <p:txBody>
          <a:bodyPr wrap="square" rtlCol="0">
            <a:spAutoFit/>
          </a:bodyPr>
          <a:lstStyle/>
          <a:p>
            <a:pPr algn="l"/>
            <a:r>
              <a:rPr lang="zh-CN" altLang="en-US" sz="2800" b="1" dirty="0" smtClean="0">
                <a:solidFill>
                  <a:srgbClr val="0000FF"/>
                </a:solidFill>
                <a:latin typeface="Times New Roman" pitchFamily="18" charset="0"/>
                <a:cs typeface="Times New Roman" pitchFamily="18" charset="0"/>
              </a:rPr>
              <a:t>华硕 </a:t>
            </a:r>
            <a:r>
              <a:rPr lang="en-US" altLang="zh-CN" sz="2800" b="1" dirty="0" smtClean="0">
                <a:solidFill>
                  <a:srgbClr val="0000FF"/>
                </a:solidFill>
                <a:latin typeface="Times New Roman" pitchFamily="18" charset="0"/>
                <a:cs typeface="Times New Roman" pitchFamily="18" charset="0"/>
              </a:rPr>
              <a:t>RAMPAGE II EXTREME</a:t>
            </a:r>
            <a:r>
              <a:rPr lang="zh-CN" altLang="en-US" sz="2800" b="1" dirty="0" smtClean="0">
                <a:solidFill>
                  <a:srgbClr val="0000FF"/>
                </a:solidFill>
                <a:latin typeface="Times New Roman" pitchFamily="18" charset="0"/>
                <a:cs typeface="Times New Roman" pitchFamily="18" charset="0"/>
              </a:rPr>
              <a:t> 主板</a:t>
            </a:r>
            <a:endParaRPr lang="zh-CN" altLang="en-US" sz="2800" b="1" dirty="0">
              <a:solidFill>
                <a:srgbClr val="0000FF"/>
              </a:solidFill>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528A34D-9244-4B25-9B9A-EF3BAF04E163}" type="slidenum">
              <a:rPr lang="zh-CN" altLang="en-US" smtClean="0"/>
              <a:pPr/>
              <a:t>85</a:t>
            </a:fld>
            <a:endParaRPr lang="en-US" altLang="zh-CN"/>
          </a:p>
        </p:txBody>
      </p:sp>
      <p:pic>
        <p:nvPicPr>
          <p:cNvPr id="724994" name="Picture 2"/>
          <p:cNvPicPr>
            <a:picLocks noChangeAspect="1" noChangeArrowheads="1"/>
          </p:cNvPicPr>
          <p:nvPr/>
        </p:nvPicPr>
        <p:blipFill>
          <a:blip r:embed="rId2" cstate="print"/>
          <a:srcRect/>
          <a:stretch>
            <a:fillRect/>
          </a:stretch>
        </p:blipFill>
        <p:spPr bwMode="auto">
          <a:xfrm>
            <a:off x="609603" y="297478"/>
            <a:ext cx="7677173" cy="6203356"/>
          </a:xfrm>
          <a:prstGeom prst="rect">
            <a:avLst/>
          </a:prstGeom>
          <a:noFill/>
          <a:ln w="38100" cap="flat" cmpd="sng" algn="ctr">
            <a:noFill/>
            <a:prstDash val="solid"/>
            <a:miter lim="800000"/>
            <a:headEnd type="none" w="med" len="med"/>
            <a:tailEnd type="none" w="med" len="lg"/>
          </a:ln>
          <a:effectLst/>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528A34D-9244-4B25-9B9A-EF3BAF04E163}" type="slidenum">
              <a:rPr lang="zh-CN" altLang="en-US" smtClean="0"/>
              <a:pPr/>
              <a:t>86</a:t>
            </a:fld>
            <a:endParaRPr lang="en-US" altLang="zh-CN"/>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99453" y="997424"/>
            <a:ext cx="8937043" cy="5743944"/>
          </a:xfrm>
          <a:prstGeom prst="rect">
            <a:avLst/>
          </a:prstGeom>
        </p:spPr>
      </p:pic>
      <p:sp>
        <p:nvSpPr>
          <p:cNvPr id="5" name="矩形 4"/>
          <p:cNvSpPr/>
          <p:nvPr/>
        </p:nvSpPr>
        <p:spPr>
          <a:xfrm>
            <a:off x="179512" y="375047"/>
            <a:ext cx="4251485" cy="461665"/>
          </a:xfrm>
          <a:prstGeom prst="rect">
            <a:avLst/>
          </a:prstGeom>
        </p:spPr>
        <p:txBody>
          <a:bodyPr wrap="none">
            <a:spAutoFit/>
          </a:bodyPr>
          <a:lstStyle/>
          <a:p>
            <a:pPr algn="l"/>
            <a:r>
              <a:rPr lang="zh-CN" altLang="en-US" sz="2400" b="1" dirty="0">
                <a:solidFill>
                  <a:srgbClr val="0000FF"/>
                </a:solidFill>
                <a:latin typeface="+mn-lt"/>
              </a:rPr>
              <a:t>华</a:t>
            </a:r>
            <a:r>
              <a:rPr lang="zh-CN" altLang="en-US" sz="2400" b="1" dirty="0" smtClean="0">
                <a:solidFill>
                  <a:srgbClr val="0000FF"/>
                </a:solidFill>
                <a:latin typeface="+mn-lt"/>
              </a:rPr>
              <a:t>硕 </a:t>
            </a:r>
            <a:r>
              <a:rPr lang="en-US" altLang="zh-CN" sz="2400" b="1" dirty="0" smtClean="0">
                <a:solidFill>
                  <a:srgbClr val="0000FF"/>
                </a:solidFill>
                <a:latin typeface="+mn-lt"/>
              </a:rPr>
              <a:t>Z8NR-D12 </a:t>
            </a:r>
            <a:r>
              <a:rPr lang="zh-CN" altLang="en-US" sz="2400" b="1" dirty="0" smtClean="0">
                <a:solidFill>
                  <a:srgbClr val="0000FF"/>
                </a:solidFill>
                <a:latin typeface="+mn-lt"/>
              </a:rPr>
              <a:t>服务器主板：</a:t>
            </a:r>
            <a:endParaRPr lang="zh-CN" altLang="en-US" sz="2400" b="1" dirty="0">
              <a:solidFill>
                <a:srgbClr val="0000FF"/>
              </a:solidFill>
              <a:latin typeface="+mn-lt"/>
            </a:endParaRPr>
          </a:p>
        </p:txBody>
      </p:sp>
      <p:sp>
        <p:nvSpPr>
          <p:cNvPr id="7" name="矩形 6"/>
          <p:cNvSpPr/>
          <p:nvPr/>
        </p:nvSpPr>
        <p:spPr>
          <a:xfrm>
            <a:off x="4211960" y="375047"/>
            <a:ext cx="4792050" cy="830997"/>
          </a:xfrm>
          <a:prstGeom prst="rect">
            <a:avLst/>
          </a:prstGeom>
        </p:spPr>
        <p:txBody>
          <a:bodyPr wrap="square">
            <a:spAutoFit/>
          </a:bodyPr>
          <a:lstStyle/>
          <a:p>
            <a:pPr algn="l"/>
            <a:r>
              <a:rPr lang="zh-CN" altLang="en-US" sz="2400" b="1" dirty="0">
                <a:latin typeface="+mn-lt"/>
              </a:rPr>
              <a:t>支持两颗四</a:t>
            </a:r>
            <a:r>
              <a:rPr lang="zh-CN" altLang="en-US" sz="2400" b="1" dirty="0" smtClean="0">
                <a:latin typeface="+mn-lt"/>
              </a:rPr>
              <a:t>核 </a:t>
            </a:r>
            <a:r>
              <a:rPr lang="en-US" altLang="zh-CN" sz="2400" b="1" dirty="0" smtClean="0">
                <a:latin typeface="+mn-lt"/>
              </a:rPr>
              <a:t>Intel </a:t>
            </a:r>
            <a:r>
              <a:rPr lang="zh-CN" altLang="en-US" sz="2400" b="1" dirty="0" smtClean="0">
                <a:latin typeface="+mn-lt"/>
              </a:rPr>
              <a:t>至强 </a:t>
            </a:r>
            <a:r>
              <a:rPr lang="en-US" altLang="zh-CN" sz="2400" b="1" dirty="0" smtClean="0">
                <a:latin typeface="+mn-lt"/>
              </a:rPr>
              <a:t>5500 </a:t>
            </a:r>
            <a:r>
              <a:rPr lang="zh-CN" altLang="en-US" sz="2400" b="1" dirty="0" smtClean="0">
                <a:latin typeface="+mn-lt"/>
              </a:rPr>
              <a:t>系列</a:t>
            </a:r>
            <a:r>
              <a:rPr lang="zh-CN" altLang="en-US" sz="2400" b="1" dirty="0">
                <a:latin typeface="+mn-lt"/>
              </a:rPr>
              <a:t>处理器，</a:t>
            </a:r>
            <a:r>
              <a:rPr lang="zh-CN" altLang="en-US" sz="2400" b="1" dirty="0" smtClean="0">
                <a:latin typeface="+mn-lt"/>
              </a:rPr>
              <a:t>基于 </a:t>
            </a:r>
            <a:r>
              <a:rPr lang="en-US" altLang="zh-CN" sz="2400" b="1" dirty="0" smtClean="0">
                <a:latin typeface="+mn-lt"/>
              </a:rPr>
              <a:t>Intel 5500 </a:t>
            </a:r>
            <a:r>
              <a:rPr lang="zh-CN" altLang="en-US" sz="2400" b="1" dirty="0" smtClean="0">
                <a:latin typeface="+mn-lt"/>
              </a:rPr>
              <a:t>芯片</a:t>
            </a:r>
            <a:r>
              <a:rPr lang="zh-CN" altLang="en-US" sz="2400" b="1" dirty="0">
                <a:latin typeface="+mn-lt"/>
              </a:rPr>
              <a:t>组。</a:t>
            </a:r>
          </a:p>
        </p:txBody>
      </p:sp>
    </p:spTree>
    <p:extLst>
      <p:ext uri="{BB962C8B-B14F-4D97-AF65-F5344CB8AC3E}">
        <p14:creationId xmlns:p14="http://schemas.microsoft.com/office/powerpoint/2010/main" val="3793056660"/>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64843017-E148-40FD-A005-E3C7194EF0C6}" type="slidenum">
              <a:rPr lang="zh-CN" altLang="en-US"/>
              <a:pPr/>
              <a:t>87</a:t>
            </a:fld>
            <a:endParaRPr lang="en-US" altLang="zh-CN"/>
          </a:p>
        </p:txBody>
      </p:sp>
      <p:pic>
        <p:nvPicPr>
          <p:cNvPr id="720897" name="Picture 1"/>
          <p:cNvPicPr>
            <a:picLocks noChangeAspect="1" noChangeArrowheads="1"/>
          </p:cNvPicPr>
          <p:nvPr/>
        </p:nvPicPr>
        <p:blipFill>
          <a:blip r:embed="rId2" cstate="print"/>
          <a:srcRect/>
          <a:stretch>
            <a:fillRect/>
          </a:stretch>
        </p:blipFill>
        <p:spPr bwMode="auto">
          <a:xfrm>
            <a:off x="752475" y="561975"/>
            <a:ext cx="7637463" cy="57340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45E946FC-FA73-413A-92C8-77E71F1EF7C4}" type="slidenum">
              <a:rPr lang="zh-CN" altLang="en-US"/>
              <a:pPr/>
              <a:t>88</a:t>
            </a:fld>
            <a:endParaRPr lang="en-US" altLang="zh-CN"/>
          </a:p>
        </p:txBody>
      </p:sp>
      <p:pic>
        <p:nvPicPr>
          <p:cNvPr id="719873" name="Picture 1"/>
          <p:cNvPicPr>
            <a:picLocks noChangeAspect="1" noChangeArrowheads="1"/>
          </p:cNvPicPr>
          <p:nvPr/>
        </p:nvPicPr>
        <p:blipFill>
          <a:blip r:embed="rId2" cstate="print"/>
          <a:srcRect/>
          <a:stretch>
            <a:fillRect/>
          </a:stretch>
        </p:blipFill>
        <p:spPr bwMode="auto">
          <a:xfrm>
            <a:off x="752475" y="1038225"/>
            <a:ext cx="7639050" cy="47815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2F44BE2-EAD5-4A2D-B464-9DE916971FCB}" type="slidenum">
              <a:rPr lang="zh-CN" altLang="en-US"/>
              <a:pPr/>
              <a:t>89</a:t>
            </a:fld>
            <a:endParaRPr lang="en-US" altLang="zh-CN"/>
          </a:p>
        </p:txBody>
      </p:sp>
      <p:pic>
        <p:nvPicPr>
          <p:cNvPr id="77414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7544" y="1109935"/>
            <a:ext cx="8136904" cy="5559425"/>
          </a:xfrm>
          <a:prstGeom prst="rect">
            <a:avLst/>
          </a:prstGeom>
          <a:noFill/>
          <a:ln w="9525">
            <a:noFill/>
            <a:miter lim="800000"/>
            <a:headEnd/>
            <a:tailEnd/>
          </a:ln>
        </p:spPr>
      </p:pic>
      <p:pic>
        <p:nvPicPr>
          <p:cNvPr id="77414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7544" y="459574"/>
            <a:ext cx="7829128" cy="66517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380063" y="273009"/>
            <a:ext cx="4512417" cy="6396351"/>
          </a:xfrm>
          <a:prstGeom prst="rect">
            <a:avLst/>
          </a:prstGeom>
          <a:ln>
            <a:noFill/>
          </a:ln>
          <a:effectLst>
            <a:outerShdw blurRad="292100" dist="139700" dir="2700000" algn="tl" rotWithShape="0">
              <a:srgbClr val="333333">
                <a:alpha val="65000"/>
              </a:srgbClr>
            </a:outerShdw>
          </a:effectLst>
        </p:spPr>
      </p:pic>
      <p:sp>
        <p:nvSpPr>
          <p:cNvPr id="712706" name="Rectangle 2"/>
          <p:cNvSpPr>
            <a:spLocks noGrp="1" noChangeArrowheads="1"/>
          </p:cNvSpPr>
          <p:nvPr>
            <p:ph type="title"/>
          </p:nvPr>
        </p:nvSpPr>
        <p:spPr>
          <a:xfrm>
            <a:off x="1331640" y="1208382"/>
            <a:ext cx="3672408" cy="595312"/>
          </a:xfrm>
        </p:spPr>
        <p:txBody>
          <a:bodyPr/>
          <a:lstStyle/>
          <a:p>
            <a:r>
              <a:rPr lang="zh-CN" altLang="en-US" sz="3200" dirty="0">
                <a:solidFill>
                  <a:schemeClr val="bg2"/>
                </a:solidFill>
                <a:ea typeface="黑体" pitchFamily="2" charset="-122"/>
              </a:rPr>
              <a:t>教材及参考资料</a:t>
            </a:r>
          </a:p>
        </p:txBody>
      </p:sp>
      <p:sp>
        <p:nvSpPr>
          <p:cNvPr id="712707" name="Rectangle 3"/>
          <p:cNvSpPr>
            <a:spLocks noGrp="1" noChangeArrowheads="1"/>
          </p:cNvSpPr>
          <p:nvPr>
            <p:ph idx="1"/>
          </p:nvPr>
        </p:nvSpPr>
        <p:spPr>
          <a:xfrm>
            <a:off x="251520" y="2087042"/>
            <a:ext cx="8469651" cy="4439986"/>
          </a:xfrm>
        </p:spPr>
        <p:txBody>
          <a:bodyPr/>
          <a:lstStyle/>
          <a:p>
            <a:pPr marL="0" indent="0">
              <a:buFont typeface="Wingdings" pitchFamily="2" charset="2"/>
              <a:buNone/>
            </a:pPr>
            <a:r>
              <a:rPr lang="zh-CN" altLang="en-US" sz="2800" b="1" dirty="0">
                <a:latin typeface="Times New Roman" panose="02020603050405020304" pitchFamily="18" charset="0"/>
                <a:cs typeface="Times New Roman" panose="02020603050405020304" pitchFamily="18" charset="0"/>
              </a:rPr>
              <a:t>教材：</a:t>
            </a:r>
          </a:p>
          <a:p>
            <a:pPr marL="0" indent="0">
              <a:spcBef>
                <a:spcPts val="1800"/>
              </a:spcBef>
              <a:buFont typeface="Wingdings" pitchFamily="2" charset="2"/>
              <a:buNone/>
            </a:pPr>
            <a:r>
              <a:rPr lang="en-US" altLang="zh-CN" sz="2800" b="1" dirty="0">
                <a:solidFill>
                  <a:srgbClr val="0000FF"/>
                </a:solidFill>
                <a:latin typeface="Times New Roman" panose="02020603050405020304" pitchFamily="18" charset="0"/>
                <a:cs typeface="Times New Roman" panose="02020603050405020304" pitchFamily="18" charset="0"/>
              </a:rPr>
              <a:t>《</a:t>
            </a:r>
            <a:r>
              <a:rPr lang="zh-CN" altLang="en-US" sz="2800" b="1" dirty="0">
                <a:solidFill>
                  <a:srgbClr val="0000FF"/>
                </a:solidFill>
                <a:latin typeface="Times New Roman" panose="02020603050405020304" pitchFamily="18" charset="0"/>
                <a:cs typeface="Times New Roman" panose="02020603050405020304" pitchFamily="18" charset="0"/>
              </a:rPr>
              <a:t>微型计算机</a:t>
            </a:r>
            <a:r>
              <a:rPr lang="zh-CN" altLang="en-US" sz="2800" b="1" dirty="0" smtClean="0">
                <a:solidFill>
                  <a:srgbClr val="0000FF"/>
                </a:solidFill>
                <a:latin typeface="Times New Roman" panose="02020603050405020304" pitchFamily="18" charset="0"/>
                <a:cs typeface="Times New Roman" panose="02020603050405020304" pitchFamily="18" charset="0"/>
              </a:rPr>
              <a:t>原理及</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a:p>
            <a:pPr marL="0" indent="0">
              <a:buFont typeface="Wingdings" pitchFamily="2" charset="2"/>
              <a:buNone/>
            </a:pPr>
            <a:r>
              <a:rPr lang="en-US" altLang="zh-CN" sz="2800" b="1" dirty="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接口</a:t>
            </a:r>
            <a:r>
              <a:rPr lang="zh-CN" altLang="en-US" sz="2800" b="1" dirty="0">
                <a:solidFill>
                  <a:srgbClr val="0000FF"/>
                </a:solidFill>
                <a:latin typeface="Times New Roman" panose="02020603050405020304" pitchFamily="18" charset="0"/>
                <a:cs typeface="Times New Roman" panose="02020603050405020304" pitchFamily="18" charset="0"/>
              </a:rPr>
              <a:t>技术</a:t>
            </a:r>
            <a:r>
              <a:rPr lang="en-US" altLang="zh-CN" sz="2800" b="1" dirty="0">
                <a:solidFill>
                  <a:srgbClr val="0000FF"/>
                </a:solidFill>
                <a:latin typeface="+mn-ea"/>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第三版</a:t>
            </a:r>
            <a:r>
              <a:rPr lang="en-US" altLang="zh-CN" sz="2800" b="1" dirty="0">
                <a:solidFill>
                  <a:srgbClr val="0000FF"/>
                </a:solidFill>
                <a:latin typeface="+mn-ea"/>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a:p>
            <a:pPr marL="0" indent="0">
              <a:spcBef>
                <a:spcPts val="1800"/>
              </a:spcBef>
              <a:buFont typeface="Wingdings" pitchFamily="2" charset="2"/>
              <a:buNone/>
            </a:pPr>
            <a:r>
              <a:rPr lang="zh-CN" altLang="en-US" sz="2800" b="1" dirty="0" smtClean="0">
                <a:latin typeface="Times New Roman" panose="02020603050405020304" pitchFamily="18" charset="0"/>
                <a:cs typeface="Times New Roman" panose="02020603050405020304" pitchFamily="18" charset="0"/>
              </a:rPr>
              <a:t>裘</a:t>
            </a:r>
            <a:r>
              <a:rPr lang="zh-CN" altLang="en-US" sz="2800" b="1" dirty="0">
                <a:latin typeface="Times New Roman" panose="02020603050405020304" pitchFamily="18" charset="0"/>
                <a:cs typeface="Times New Roman" panose="02020603050405020304" pitchFamily="18" charset="0"/>
              </a:rPr>
              <a:t>雪</a:t>
            </a:r>
            <a:r>
              <a:rPr lang="zh-CN" altLang="en-US" sz="2800" b="1" dirty="0" smtClean="0">
                <a:latin typeface="Times New Roman" panose="02020603050405020304" pitchFamily="18" charset="0"/>
                <a:cs typeface="Times New Roman" panose="02020603050405020304" pitchFamily="18" charset="0"/>
              </a:rPr>
              <a:t>红 等 编著</a:t>
            </a:r>
            <a:endParaRPr lang="zh-CN" altLang="en-US" sz="2800" b="1" dirty="0">
              <a:latin typeface="Times New Roman" panose="02020603050405020304" pitchFamily="18" charset="0"/>
              <a:cs typeface="Times New Roman" panose="02020603050405020304" pitchFamily="18" charset="0"/>
            </a:endParaRPr>
          </a:p>
          <a:p>
            <a:pPr marL="0" indent="0">
              <a:buFont typeface="Wingdings" pitchFamily="2" charset="2"/>
              <a:buNone/>
            </a:pPr>
            <a:r>
              <a:rPr lang="zh-CN" altLang="en-US" sz="2800" b="1" dirty="0" smtClean="0">
                <a:latin typeface="Times New Roman" panose="02020603050405020304" pitchFamily="18" charset="0"/>
                <a:cs typeface="Times New Roman" panose="02020603050405020304" pitchFamily="18" charset="0"/>
              </a:rPr>
              <a:t>西安电子科技大学出版社</a:t>
            </a:r>
            <a:endParaRPr lang="zh-CN" altLang="en-US" sz="2800" b="1" dirty="0">
              <a:latin typeface="Times New Roman" panose="02020603050405020304" pitchFamily="18" charset="0"/>
              <a:cs typeface="Times New Roman" panose="02020603050405020304" pitchFamily="18" charset="0"/>
            </a:endParaRPr>
          </a:p>
          <a:p>
            <a:pPr marL="0" indent="0">
              <a:buFont typeface="Wingdings" pitchFamily="2" charset="2"/>
              <a:buNone/>
            </a:pPr>
            <a:r>
              <a:rPr lang="en-US" altLang="zh-CN" sz="2800" b="1" dirty="0" smtClean="0">
                <a:latin typeface="Times New Roman" pitchFamily="18" charset="0"/>
                <a:cs typeface="Times New Roman" panose="02020603050405020304" pitchFamily="18" charset="0"/>
              </a:rPr>
              <a:t>2015</a:t>
            </a:r>
            <a:r>
              <a:rPr lang="zh-CN" altLang="en-US" sz="2800" b="1" dirty="0" smtClean="0">
                <a:latin typeface="Times New Roman" panose="02020603050405020304" pitchFamily="18" charset="0"/>
                <a:cs typeface="Times New Roman" panose="02020603050405020304" pitchFamily="18" charset="0"/>
              </a:rPr>
              <a:t>年</a:t>
            </a:r>
            <a:r>
              <a:rPr lang="en-US" altLang="zh-CN" sz="2800" b="1" dirty="0" smtClean="0">
                <a:latin typeface="Times New Roman" panose="02020603050405020304" pitchFamily="18" charset="0"/>
                <a:cs typeface="Times New Roman" panose="02020603050405020304" pitchFamily="18" charset="0"/>
              </a:rPr>
              <a:t>8</a:t>
            </a:r>
            <a:r>
              <a:rPr lang="zh-CN" altLang="en-US" sz="2800" b="1" dirty="0" smtClean="0">
                <a:latin typeface="Times New Roman" panose="02020603050405020304" pitchFamily="18" charset="0"/>
                <a:cs typeface="Times New Roman" panose="02020603050405020304" pitchFamily="18" charset="0"/>
              </a:rPr>
              <a:t>月</a:t>
            </a:r>
            <a:endParaRPr lang="zh-CN" altLang="en-US" sz="2800" b="1" dirty="0">
              <a:latin typeface="Times New Roman" panose="02020603050405020304" pitchFamily="18" charset="0"/>
              <a:cs typeface="Times New Roman" panose="02020603050405020304" pitchFamily="18" charset="0"/>
            </a:endParaRPr>
          </a:p>
        </p:txBody>
      </p:sp>
      <p:sp>
        <p:nvSpPr>
          <p:cNvPr id="7" name="灯片编号占位符 4"/>
          <p:cNvSpPr>
            <a:spLocks noGrp="1"/>
          </p:cNvSpPr>
          <p:nvPr>
            <p:ph type="sldNum" sz="quarter" idx="11"/>
          </p:nvPr>
        </p:nvSpPr>
        <p:spPr/>
        <p:txBody>
          <a:bodyPr/>
          <a:lstStyle/>
          <a:p>
            <a:fld id="{8350A893-C9E6-4680-9A41-BA28F69C1C1B}" type="slidenum">
              <a:rPr lang="zh-CN" altLang="en-US"/>
              <a:pPr/>
              <a:t>9</a:t>
            </a:fld>
            <a:endParaRPr lang="en-US" altLang="zh-CN"/>
          </a:p>
        </p:txBody>
      </p:sp>
      <p:pic>
        <p:nvPicPr>
          <p:cNvPr id="712709" name="Picture 5" descr="ED00010_"/>
          <p:cNvPicPr>
            <a:picLocks noChangeAspect="1" noChangeArrowheads="1"/>
          </p:cNvPicPr>
          <p:nvPr/>
        </p:nvPicPr>
        <p:blipFill>
          <a:blip r:embed="rId3" cstate="print"/>
          <a:srcRect/>
          <a:stretch>
            <a:fillRect/>
          </a:stretch>
        </p:blipFill>
        <p:spPr bwMode="auto">
          <a:xfrm>
            <a:off x="251520" y="641284"/>
            <a:ext cx="1085279" cy="1214798"/>
          </a:xfrm>
          <a:prstGeom prst="rect">
            <a:avLst/>
          </a:prstGeom>
          <a:noFill/>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62" name="Rectangle 6"/>
          <p:cNvSpPr>
            <a:spLocks noGrp="1" noChangeArrowheads="1"/>
          </p:cNvSpPr>
          <p:nvPr>
            <p:ph type="title"/>
          </p:nvPr>
        </p:nvSpPr>
        <p:spPr>
          <a:xfrm>
            <a:off x="251520" y="6381328"/>
            <a:ext cx="7149684" cy="403944"/>
          </a:xfrm>
          <a:noFill/>
          <a:ln/>
        </p:spPr>
        <p:txBody>
          <a:bodyPr/>
          <a:lstStyle/>
          <a:p>
            <a:r>
              <a:rPr lang="en-US" altLang="zh-CN" sz="2000" b="1" smtClean="0">
                <a:solidFill>
                  <a:srgbClr val="0000FF"/>
                </a:solidFill>
                <a:latin typeface="Times New Roman" pitchFamily="18" charset="0"/>
                <a:ea typeface="黑体" pitchFamily="2" charset="-122"/>
                <a:cs typeface="Times New Roman" pitchFamily="18" charset="0"/>
              </a:rPr>
              <a:t>IBM PC/XT Motherboard (1981) ,  It had 16KB</a:t>
            </a:r>
            <a:r>
              <a:rPr lang="zh-CN" altLang="en-US" sz="2000" b="1" smtClean="0">
                <a:solidFill>
                  <a:srgbClr val="0000FF"/>
                </a:solidFill>
                <a:latin typeface="Times New Roman" pitchFamily="18" charset="0"/>
                <a:ea typeface="黑体" pitchFamily="2" charset="-122"/>
                <a:cs typeface="Times New Roman" pitchFamily="18" charset="0"/>
              </a:rPr>
              <a:t>～</a:t>
            </a:r>
            <a:r>
              <a:rPr lang="en-US" altLang="zh-CN" sz="2000" b="1" smtClean="0">
                <a:solidFill>
                  <a:srgbClr val="0000FF"/>
                </a:solidFill>
                <a:latin typeface="Times New Roman" pitchFamily="18" charset="0"/>
                <a:ea typeface="黑体" pitchFamily="2" charset="-122"/>
                <a:cs typeface="Times New Roman" pitchFamily="18" charset="0"/>
              </a:rPr>
              <a:t>64 KB RAM</a:t>
            </a:r>
            <a:endParaRPr lang="en-US" altLang="zh-CN" sz="2000" b="1">
              <a:solidFill>
                <a:srgbClr val="0000FF"/>
              </a:solidFill>
              <a:latin typeface="Times New Roman" pitchFamily="18" charset="0"/>
              <a:ea typeface="黑体" pitchFamily="2" charset="-122"/>
              <a:cs typeface="Times New Roman" pitchFamily="18" charset="0"/>
            </a:endParaRPr>
          </a:p>
        </p:txBody>
      </p:sp>
      <p:sp>
        <p:nvSpPr>
          <p:cNvPr id="5" name="灯片编号占位符 4"/>
          <p:cNvSpPr>
            <a:spLocks noGrp="1"/>
          </p:cNvSpPr>
          <p:nvPr>
            <p:ph type="sldNum" sz="quarter" idx="11"/>
          </p:nvPr>
        </p:nvSpPr>
        <p:spPr/>
        <p:txBody>
          <a:bodyPr/>
          <a:lstStyle/>
          <a:p>
            <a:fld id="{71C917FB-DFF4-4FE9-B9D6-11D86B7CA006}" type="slidenum">
              <a:rPr lang="zh-CN" altLang="en-US"/>
              <a:pPr/>
              <a:t>90</a:t>
            </a:fld>
            <a:endParaRPr lang="en-US" altLang="zh-CN"/>
          </a:p>
        </p:txBody>
      </p:sp>
      <p:pic>
        <p:nvPicPr>
          <p:cNvPr id="784385" name="Picture 1"/>
          <p:cNvPicPr>
            <a:picLocks noChangeAspect="1" noChangeArrowheads="1"/>
          </p:cNvPicPr>
          <p:nvPr/>
        </p:nvPicPr>
        <p:blipFill>
          <a:blip r:embed="rId2" cstate="print"/>
          <a:srcRect/>
          <a:stretch>
            <a:fillRect/>
          </a:stretch>
        </p:blipFill>
        <p:spPr bwMode="auto">
          <a:xfrm>
            <a:off x="0" y="0"/>
            <a:ext cx="9144000" cy="6545461"/>
          </a:xfrm>
          <a:prstGeom prst="rect">
            <a:avLst/>
          </a:prstGeom>
          <a:ln>
            <a:noFill/>
          </a:ln>
          <a:effectLst>
            <a:softEdge rad="112500"/>
          </a:effectLst>
        </p:spPr>
      </p:pic>
      <p:sp>
        <p:nvSpPr>
          <p:cNvPr id="6" name="TextBox 5"/>
          <p:cNvSpPr txBox="1"/>
          <p:nvPr/>
        </p:nvSpPr>
        <p:spPr>
          <a:xfrm>
            <a:off x="971600" y="1926163"/>
            <a:ext cx="1296144" cy="369332"/>
          </a:xfrm>
          <a:prstGeom prst="rect">
            <a:avLst/>
          </a:prstGeom>
          <a:noFill/>
        </p:spPr>
        <p:txBody>
          <a:bodyPr wrap="square" rtlCol="0">
            <a:spAutoFit/>
          </a:bodyPr>
          <a:lstStyle/>
          <a:p>
            <a:r>
              <a:rPr lang="en-US" altLang="zh-CN" b="1" smtClean="0">
                <a:solidFill>
                  <a:srgbClr val="FFFF00"/>
                </a:solidFill>
              </a:rPr>
              <a:t>8088</a:t>
            </a:r>
            <a:endParaRPr lang="zh-CN" altLang="en-US" b="1">
              <a:solidFill>
                <a:srgbClr val="FFFF00"/>
              </a:solidFill>
            </a:endParaRPr>
          </a:p>
        </p:txBody>
      </p:sp>
      <p:sp>
        <p:nvSpPr>
          <p:cNvPr id="7" name="TextBox 6"/>
          <p:cNvSpPr txBox="1"/>
          <p:nvPr/>
        </p:nvSpPr>
        <p:spPr>
          <a:xfrm>
            <a:off x="1259632" y="2536950"/>
            <a:ext cx="1296144" cy="369332"/>
          </a:xfrm>
          <a:prstGeom prst="rect">
            <a:avLst/>
          </a:prstGeom>
          <a:noFill/>
        </p:spPr>
        <p:txBody>
          <a:bodyPr wrap="square" rtlCol="0">
            <a:spAutoFit/>
          </a:bodyPr>
          <a:lstStyle/>
          <a:p>
            <a:r>
              <a:rPr lang="en-US" altLang="zh-CN" b="1" smtClean="0">
                <a:solidFill>
                  <a:srgbClr val="FFFF00"/>
                </a:solidFill>
              </a:rPr>
              <a:t>8259</a:t>
            </a:r>
            <a:endParaRPr lang="zh-CN" altLang="en-US" b="1">
              <a:solidFill>
                <a:srgbClr val="FFFF00"/>
              </a:solidFill>
            </a:endParaRPr>
          </a:p>
        </p:txBody>
      </p:sp>
      <p:sp>
        <p:nvSpPr>
          <p:cNvPr id="8" name="TextBox 7"/>
          <p:cNvSpPr txBox="1"/>
          <p:nvPr/>
        </p:nvSpPr>
        <p:spPr>
          <a:xfrm>
            <a:off x="4427984" y="692696"/>
            <a:ext cx="1368152" cy="369332"/>
          </a:xfrm>
          <a:prstGeom prst="rect">
            <a:avLst/>
          </a:prstGeom>
          <a:noFill/>
        </p:spPr>
        <p:txBody>
          <a:bodyPr wrap="square" rtlCol="0">
            <a:spAutoFit/>
          </a:bodyPr>
          <a:lstStyle/>
          <a:p>
            <a:r>
              <a:rPr lang="en-US" altLang="zh-CN" b="1" smtClean="0">
                <a:solidFill>
                  <a:srgbClr val="FFFF00"/>
                </a:solidFill>
              </a:rPr>
              <a:t>8255</a:t>
            </a:r>
            <a:endParaRPr lang="zh-CN" altLang="en-US" b="1">
              <a:solidFill>
                <a:srgbClr val="FFFF00"/>
              </a:solidFill>
            </a:endParaRPr>
          </a:p>
        </p:txBody>
      </p:sp>
      <p:sp>
        <p:nvSpPr>
          <p:cNvPr id="9" name="TextBox 8"/>
          <p:cNvSpPr txBox="1"/>
          <p:nvPr/>
        </p:nvSpPr>
        <p:spPr>
          <a:xfrm>
            <a:off x="4427984" y="1268760"/>
            <a:ext cx="1368152" cy="369332"/>
          </a:xfrm>
          <a:prstGeom prst="rect">
            <a:avLst/>
          </a:prstGeom>
          <a:noFill/>
        </p:spPr>
        <p:txBody>
          <a:bodyPr wrap="square" rtlCol="0">
            <a:spAutoFit/>
          </a:bodyPr>
          <a:lstStyle/>
          <a:p>
            <a:r>
              <a:rPr lang="en-US" altLang="zh-CN" b="1" smtClean="0">
                <a:solidFill>
                  <a:srgbClr val="FFFF00"/>
                </a:solidFill>
              </a:rPr>
              <a:t>8237</a:t>
            </a:r>
            <a:endParaRPr lang="zh-CN" altLang="en-US" b="1">
              <a:solidFill>
                <a:srgbClr val="FFFF00"/>
              </a:solidFill>
            </a:endParaRPr>
          </a:p>
        </p:txBody>
      </p:sp>
      <p:sp>
        <p:nvSpPr>
          <p:cNvPr id="10" name="TextBox 9"/>
          <p:cNvSpPr txBox="1"/>
          <p:nvPr/>
        </p:nvSpPr>
        <p:spPr>
          <a:xfrm>
            <a:off x="4644008" y="1998171"/>
            <a:ext cx="1296144" cy="369332"/>
          </a:xfrm>
          <a:prstGeom prst="rect">
            <a:avLst/>
          </a:prstGeom>
          <a:noFill/>
        </p:spPr>
        <p:txBody>
          <a:bodyPr wrap="square" rtlCol="0">
            <a:spAutoFit/>
          </a:bodyPr>
          <a:lstStyle/>
          <a:p>
            <a:r>
              <a:rPr lang="en-US" altLang="zh-CN" b="1" smtClean="0">
                <a:solidFill>
                  <a:srgbClr val="FFFF00"/>
                </a:solidFill>
              </a:rPr>
              <a:t>8253</a:t>
            </a:r>
            <a:endParaRPr lang="zh-CN" altLang="en-US" b="1">
              <a:solidFill>
                <a:srgbClr val="FFFF00"/>
              </a:solidFill>
            </a:endParaRPr>
          </a:p>
        </p:txBody>
      </p:sp>
      <p:sp>
        <p:nvSpPr>
          <p:cNvPr id="11" name="TextBox 10"/>
          <p:cNvSpPr txBox="1"/>
          <p:nvPr/>
        </p:nvSpPr>
        <p:spPr>
          <a:xfrm>
            <a:off x="1331640" y="764704"/>
            <a:ext cx="1296144" cy="369332"/>
          </a:xfrm>
          <a:prstGeom prst="rect">
            <a:avLst/>
          </a:prstGeom>
          <a:noFill/>
        </p:spPr>
        <p:txBody>
          <a:bodyPr wrap="square" rtlCol="0">
            <a:spAutoFit/>
          </a:bodyPr>
          <a:lstStyle/>
          <a:p>
            <a:r>
              <a:rPr lang="en-US" altLang="zh-CN" b="1" smtClean="0">
                <a:solidFill>
                  <a:srgbClr val="FFFF00"/>
                </a:solidFill>
              </a:rPr>
              <a:t>8288</a:t>
            </a:r>
            <a:endParaRPr lang="zh-CN" altLang="en-US" b="1">
              <a:solidFill>
                <a:srgbClr val="FFFF00"/>
              </a:solidFill>
            </a:endParaRPr>
          </a:p>
        </p:txBody>
      </p:sp>
      <p:sp>
        <p:nvSpPr>
          <p:cNvPr id="12" name="TextBox 11"/>
          <p:cNvSpPr txBox="1"/>
          <p:nvPr/>
        </p:nvSpPr>
        <p:spPr>
          <a:xfrm>
            <a:off x="2267744" y="746042"/>
            <a:ext cx="1296144" cy="369332"/>
          </a:xfrm>
          <a:prstGeom prst="rect">
            <a:avLst/>
          </a:prstGeom>
          <a:noFill/>
        </p:spPr>
        <p:txBody>
          <a:bodyPr wrap="square" rtlCol="0">
            <a:spAutoFit/>
          </a:bodyPr>
          <a:lstStyle/>
          <a:p>
            <a:r>
              <a:rPr lang="en-US" altLang="zh-CN" b="1" smtClean="0">
                <a:solidFill>
                  <a:srgbClr val="FFFF00"/>
                </a:solidFill>
              </a:rPr>
              <a:t>8284</a:t>
            </a:r>
            <a:endParaRPr lang="zh-CN" altLang="en-US" b="1">
              <a:solidFill>
                <a:srgbClr val="FFFF00"/>
              </a:solidFill>
            </a:endParaRPr>
          </a:p>
        </p:txBody>
      </p:sp>
      <p:sp>
        <p:nvSpPr>
          <p:cNvPr id="13" name="圆角矩形 12"/>
          <p:cNvSpPr/>
          <p:nvPr/>
        </p:nvSpPr>
        <p:spPr bwMode="auto">
          <a:xfrm>
            <a:off x="5878286" y="2924944"/>
            <a:ext cx="2870178" cy="3214599"/>
          </a:xfrm>
          <a:prstGeom prst="roundRect">
            <a:avLst>
              <a:gd name="adj" fmla="val 5892"/>
            </a:avLst>
          </a:prstGeom>
          <a:noFill/>
          <a:ln w="38100" cap="flat" cmpd="sng" algn="ctr">
            <a:solidFill>
              <a:srgbClr val="FFFF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4" name="TextBox 13"/>
          <p:cNvSpPr txBox="1"/>
          <p:nvPr/>
        </p:nvSpPr>
        <p:spPr>
          <a:xfrm>
            <a:off x="5868144" y="5229200"/>
            <a:ext cx="3096344" cy="369332"/>
          </a:xfrm>
          <a:prstGeom prst="rect">
            <a:avLst/>
          </a:prstGeom>
          <a:noFill/>
        </p:spPr>
        <p:txBody>
          <a:bodyPr wrap="square" rtlCol="0">
            <a:spAutoFit/>
          </a:bodyPr>
          <a:lstStyle/>
          <a:p>
            <a:pPr algn="l"/>
            <a:r>
              <a:rPr lang="en-US" altLang="zh-CN" b="1" smtClean="0">
                <a:solidFill>
                  <a:srgbClr val="FFFF00"/>
                </a:solidFill>
              </a:rPr>
              <a:t>DRAM: 16K x 1bit x 8 x 4</a:t>
            </a:r>
            <a:endParaRPr lang="zh-CN" altLang="en-US" b="1">
              <a:solidFill>
                <a:srgbClr val="FFFF00"/>
              </a:solidFill>
            </a:endParaRPr>
          </a:p>
        </p:txBody>
      </p:sp>
      <p:sp>
        <p:nvSpPr>
          <p:cNvPr id="15" name="圆角矩形 14"/>
          <p:cNvSpPr/>
          <p:nvPr/>
        </p:nvSpPr>
        <p:spPr bwMode="auto">
          <a:xfrm>
            <a:off x="4788024" y="2636912"/>
            <a:ext cx="1025962" cy="3456384"/>
          </a:xfrm>
          <a:prstGeom prst="roundRect">
            <a:avLst>
              <a:gd name="adj" fmla="val 11456"/>
            </a:avLst>
          </a:prstGeom>
          <a:noFill/>
          <a:ln w="38100" cap="flat" cmpd="sng" algn="ctr">
            <a:solidFill>
              <a:srgbClr val="FFFF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6" name="TextBox 15"/>
          <p:cNvSpPr txBox="1"/>
          <p:nvPr/>
        </p:nvSpPr>
        <p:spPr>
          <a:xfrm>
            <a:off x="4788024" y="5229200"/>
            <a:ext cx="1224136" cy="646331"/>
          </a:xfrm>
          <a:prstGeom prst="rect">
            <a:avLst/>
          </a:prstGeom>
          <a:noFill/>
        </p:spPr>
        <p:txBody>
          <a:bodyPr wrap="square" rtlCol="0">
            <a:spAutoFit/>
          </a:bodyPr>
          <a:lstStyle/>
          <a:p>
            <a:pPr algn="l"/>
            <a:r>
              <a:rPr lang="en-US" altLang="zh-CN" b="1" smtClean="0">
                <a:solidFill>
                  <a:srgbClr val="FFFF00"/>
                </a:solidFill>
              </a:rPr>
              <a:t>ROM:</a:t>
            </a:r>
          </a:p>
          <a:p>
            <a:pPr algn="l"/>
            <a:r>
              <a:rPr lang="en-US" altLang="zh-CN" b="1" smtClean="0">
                <a:solidFill>
                  <a:srgbClr val="FFFF00"/>
                </a:solidFill>
              </a:rPr>
              <a:t>8KB x 5</a:t>
            </a:r>
            <a:endParaRPr lang="zh-CN" altLang="en-US" b="1">
              <a:solidFill>
                <a:srgbClr val="FFFF00"/>
              </a:solidFill>
            </a:endParaRPr>
          </a:p>
        </p:txBody>
      </p:sp>
      <p:sp>
        <p:nvSpPr>
          <p:cNvPr id="17" name="TextBox 16"/>
          <p:cNvSpPr txBox="1"/>
          <p:nvPr/>
        </p:nvSpPr>
        <p:spPr>
          <a:xfrm>
            <a:off x="971600" y="5661248"/>
            <a:ext cx="2376264" cy="369332"/>
          </a:xfrm>
          <a:prstGeom prst="rect">
            <a:avLst/>
          </a:prstGeom>
          <a:noFill/>
        </p:spPr>
        <p:txBody>
          <a:bodyPr wrap="square" rtlCol="0">
            <a:spAutoFit/>
          </a:bodyPr>
          <a:lstStyle/>
          <a:p>
            <a:pPr algn="l"/>
            <a:r>
              <a:rPr lang="en-US" altLang="zh-CN" b="1" smtClean="0">
                <a:solidFill>
                  <a:srgbClr val="FFFF00"/>
                </a:solidFill>
              </a:rPr>
              <a:t>8-bit ISA bus slots</a:t>
            </a:r>
            <a:endParaRPr lang="zh-CN" altLang="en-US" b="1">
              <a:solidFill>
                <a:srgbClr val="FFFF00"/>
              </a:solidFill>
            </a:endParaRP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52293" name="Picture 5"/>
          <p:cNvPicPr>
            <a:picLocks noChangeAspect="1" noChangeArrowheads="1"/>
          </p:cNvPicPr>
          <p:nvPr/>
        </p:nvPicPr>
        <p:blipFill>
          <a:blip r:embed="rId2" cstate="print"/>
          <a:srcRect/>
          <a:stretch>
            <a:fillRect/>
          </a:stretch>
        </p:blipFill>
        <p:spPr bwMode="auto">
          <a:xfrm>
            <a:off x="1622425" y="44450"/>
            <a:ext cx="6384925" cy="6769100"/>
          </a:xfrm>
          <a:prstGeom prst="rect">
            <a:avLst/>
          </a:prstGeom>
          <a:noFill/>
          <a:ln w="38100" algn="ctr">
            <a:noFill/>
            <a:miter lim="800000"/>
            <a:headEnd/>
            <a:tailEnd type="none" w="med" len="lg"/>
          </a:ln>
          <a:effectLst/>
        </p:spPr>
      </p:pic>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4"/>
          <p:cNvSpPr>
            <a:spLocks noGrp="1"/>
          </p:cNvSpPr>
          <p:nvPr>
            <p:ph type="sldNum" sz="quarter" idx="11"/>
          </p:nvPr>
        </p:nvSpPr>
        <p:spPr/>
        <p:txBody>
          <a:bodyPr/>
          <a:lstStyle/>
          <a:p>
            <a:fld id="{0E6BD647-7F29-49FA-AE77-4603B96CC731}" type="slidenum">
              <a:rPr lang="zh-CN" altLang="en-US"/>
              <a:pPr/>
              <a:t>92</a:t>
            </a:fld>
            <a:endParaRPr lang="en-US" altLang="zh-CN"/>
          </a:p>
        </p:txBody>
      </p:sp>
      <p:graphicFrame>
        <p:nvGraphicFramePr>
          <p:cNvPr id="632905" name="Group 73"/>
          <p:cNvGraphicFramePr>
            <a:graphicFrameLocks noGrp="1"/>
          </p:cNvGraphicFramePr>
          <p:nvPr>
            <p:extLst>
              <p:ext uri="{D42A27DB-BD31-4B8C-83A1-F6EECF244321}">
                <p14:modId xmlns:p14="http://schemas.microsoft.com/office/powerpoint/2010/main" val="2747958339"/>
              </p:ext>
            </p:extLst>
          </p:nvPr>
        </p:nvGraphicFramePr>
        <p:xfrm>
          <a:off x="755650" y="764704"/>
          <a:ext cx="7632700" cy="5486400"/>
        </p:xfrm>
        <a:graphic>
          <a:graphicData uri="http://schemas.openxmlformats.org/drawingml/2006/table">
            <a:tbl>
              <a:tblPr/>
              <a:tblGrid>
                <a:gridCol w="3529013">
                  <a:extLst>
                    <a:ext uri="{9D8B030D-6E8A-4147-A177-3AD203B41FA5}">
                      <a16:colId xmlns:a16="http://schemas.microsoft.com/office/drawing/2014/main" val="20000"/>
                    </a:ext>
                  </a:extLst>
                </a:gridCol>
                <a:gridCol w="2087562">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rPr>
                        <a:t>芯片功能</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PC/XT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版</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版</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99"/>
                    </a:solidFill>
                  </a:tcPr>
                </a:tc>
                <a:extLst>
                  <a:ext uri="{0D108BD9-81ED-4DB2-BD59-A6C34878D82A}">
                    <a16:rowId xmlns:a16="http://schemas.microsoft.com/office/drawing/2014/main" val="10000"/>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处理器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8088</a:t>
                      </a: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80286</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数学协处理器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8087</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80287</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时钟发生器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8284</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82284</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总线控制器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8288</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82288</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系统定时器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8253</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8254</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低顺序中断控制器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8259</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8259</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高顺序中断控制器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8259</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低顺序</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DMA</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控制器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8237</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8237</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高顺序</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DMA</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控制器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8237</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CMOS RAM/</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实时时钟</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MC146818</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键盘控制器</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8255</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rPr>
                        <a:t>8042</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bl>
          </a:graphicData>
        </a:graphic>
      </p:graphicFrame>
      <p:sp>
        <p:nvSpPr>
          <p:cNvPr id="3" name="标题 2"/>
          <p:cNvSpPr>
            <a:spLocks noGrp="1"/>
          </p:cNvSpPr>
          <p:nvPr>
            <p:ph type="title"/>
          </p:nvPr>
        </p:nvSpPr>
        <p:spPr/>
        <p:txBody>
          <a:bodyPr/>
          <a:lstStyle/>
          <a:p>
            <a:r>
              <a:rPr lang="zh-CN" altLang="en-US" dirty="0">
                <a:ea typeface="黑体" pitchFamily="2" charset="-122"/>
              </a:rPr>
              <a:t>主板上的主要芯片部件：</a:t>
            </a:r>
            <a:endParaRPr lang="zh-CN" altLang="en-US"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5C36FAED-9863-4C86-AB32-1D571C13FC9A}" type="slidenum">
              <a:rPr lang="zh-CN" altLang="en-US"/>
              <a:pPr/>
              <a:t>93</a:t>
            </a:fld>
            <a:endParaRPr lang="en-US" altLang="zh-CN"/>
          </a:p>
        </p:txBody>
      </p:sp>
      <p:sp>
        <p:nvSpPr>
          <p:cNvPr id="664580"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二、</a:t>
            </a:r>
            <a:r>
              <a:rPr lang="en-US" altLang="zh-CN" sz="2800" b="1" dirty="0" smtClean="0">
                <a:solidFill>
                  <a:srgbClr val="006600"/>
                </a:solidFill>
                <a:ea typeface="黑体" pitchFamily="2" charset="-122"/>
              </a:rPr>
              <a:t>PC</a:t>
            </a:r>
            <a:r>
              <a:rPr lang="zh-CN" altLang="en-US" sz="2800" b="1" dirty="0" smtClean="0">
                <a:solidFill>
                  <a:srgbClr val="006600"/>
                </a:solidFill>
                <a:ea typeface="黑体" pitchFamily="2" charset="-122"/>
              </a:rPr>
              <a:t>的基本组成</a:t>
            </a:r>
            <a:endParaRPr lang="zh-CN" altLang="en-US" sz="2800" b="1" dirty="0">
              <a:solidFill>
                <a:srgbClr val="006600"/>
              </a:solidFill>
              <a:ea typeface="黑体" pitchFamily="2" charset="-122"/>
            </a:endParaRPr>
          </a:p>
        </p:txBody>
      </p:sp>
      <p:sp>
        <p:nvSpPr>
          <p:cNvPr id="16" name="矩形 15"/>
          <p:cNvSpPr/>
          <p:nvPr/>
        </p:nvSpPr>
        <p:spPr bwMode="auto">
          <a:xfrm>
            <a:off x="827584" y="2564904"/>
            <a:ext cx="864096" cy="1800200"/>
          </a:xfrm>
          <a:prstGeom prst="rect">
            <a:avLst/>
          </a:prstGeom>
          <a:solidFill>
            <a:srgbClr val="66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8086</a:t>
            </a:r>
          </a:p>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dirty="0" smtClean="0">
                <a:latin typeface="Times New Roman" pitchFamily="18" charset="0"/>
                <a:cs typeface="Times New Roman" pitchFamily="18" charset="0"/>
              </a:rPr>
              <a:t>或</a:t>
            </a:r>
            <a:endParaRPr lang="en-US" altLang="zh-CN" sz="2400" b="1" dirty="0" smtClean="0">
              <a:latin typeface="Times New Roman" pitchFamily="18"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8088</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CPU</a:t>
            </a:r>
            <a:endPar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7" name="左右箭头 16"/>
          <p:cNvSpPr/>
          <p:nvPr/>
        </p:nvSpPr>
        <p:spPr bwMode="auto">
          <a:xfrm>
            <a:off x="1691680" y="3140968"/>
            <a:ext cx="792088" cy="576064"/>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18" name="矩形 17"/>
          <p:cNvSpPr/>
          <p:nvPr/>
        </p:nvSpPr>
        <p:spPr bwMode="auto">
          <a:xfrm>
            <a:off x="2483768" y="2204864"/>
            <a:ext cx="648072" cy="2520280"/>
          </a:xfrm>
          <a:prstGeom prst="rect">
            <a:avLst/>
          </a:prstGeom>
          <a:solidFill>
            <a:srgbClr val="99FF66"/>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mn-ea"/>
                <a:cs typeface="Times New Roman" pitchFamily="18" charset="0"/>
              </a:rPr>
              <a:t>总</a:t>
            </a:r>
            <a:endParaRPr kumimoji="0" lang="en-US" altLang="zh-CN" sz="2400" b="1" i="0" u="none" strike="noStrike" cap="none" normalizeH="0" baseline="0" smtClean="0">
              <a:ln>
                <a:noFill/>
              </a:ln>
              <a:solidFill>
                <a:schemeClr val="tx1"/>
              </a:solidFill>
              <a:effectLst/>
              <a:latin typeface="Times New Roman" pitchFamily="18" charset="0"/>
              <a:ea typeface="+mn-ea"/>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mn-ea"/>
                <a:cs typeface="Times New Roman" pitchFamily="18" charset="0"/>
              </a:rPr>
              <a:t>线</a:t>
            </a:r>
            <a:endParaRPr kumimoji="0" lang="en-US" altLang="zh-CN" sz="2400" b="1" i="0" u="none" strike="noStrike" cap="none" normalizeH="0" baseline="0" smtClean="0">
              <a:ln>
                <a:noFill/>
              </a:ln>
              <a:solidFill>
                <a:schemeClr val="tx1"/>
              </a:solidFill>
              <a:effectLst/>
              <a:latin typeface="Times New Roman" pitchFamily="18" charset="0"/>
              <a:ea typeface="+mn-ea"/>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mn-ea"/>
                <a:cs typeface="Times New Roman" pitchFamily="18" charset="0"/>
              </a:rPr>
              <a:t>形</a:t>
            </a:r>
            <a:endParaRPr kumimoji="0" lang="en-US" altLang="zh-CN" sz="2400" b="1" i="0" u="none" strike="noStrike" cap="none" normalizeH="0" baseline="0" smtClean="0">
              <a:ln>
                <a:noFill/>
              </a:ln>
              <a:solidFill>
                <a:schemeClr val="tx1"/>
              </a:solidFill>
              <a:effectLst/>
              <a:latin typeface="Times New Roman" pitchFamily="18" charset="0"/>
              <a:ea typeface="+mn-ea"/>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mn-ea"/>
                <a:cs typeface="Times New Roman" pitchFamily="18" charset="0"/>
              </a:rPr>
              <a:t>成</a:t>
            </a:r>
            <a:endParaRPr kumimoji="0" lang="en-US" altLang="zh-CN" sz="2400" b="1" i="0" u="none" strike="noStrike" cap="none" normalizeH="0" baseline="0" smtClean="0">
              <a:ln>
                <a:noFill/>
              </a:ln>
              <a:solidFill>
                <a:schemeClr val="tx1"/>
              </a:solidFill>
              <a:effectLst/>
              <a:latin typeface="Times New Roman" pitchFamily="18" charset="0"/>
              <a:ea typeface="+mn-ea"/>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mn-ea"/>
                <a:cs typeface="Times New Roman" pitchFamily="18" charset="0"/>
              </a:rPr>
              <a:t>电</a:t>
            </a:r>
            <a:endParaRPr kumimoji="0" lang="en-US" altLang="zh-CN" sz="2400" b="1" i="0" u="none" strike="noStrike" cap="none" normalizeH="0" baseline="0" smtClean="0">
              <a:ln>
                <a:noFill/>
              </a:ln>
              <a:solidFill>
                <a:schemeClr val="tx1"/>
              </a:solidFill>
              <a:effectLst/>
              <a:latin typeface="Times New Roman" pitchFamily="18" charset="0"/>
              <a:ea typeface="+mn-ea"/>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ea typeface="+mn-ea"/>
                <a:cs typeface="Times New Roman" pitchFamily="18" charset="0"/>
              </a:rPr>
              <a:t>路</a:t>
            </a:r>
          </a:p>
        </p:txBody>
      </p:sp>
      <p:sp>
        <p:nvSpPr>
          <p:cNvPr id="19" name="左右箭头 18"/>
          <p:cNvSpPr/>
          <p:nvPr/>
        </p:nvSpPr>
        <p:spPr bwMode="auto">
          <a:xfrm>
            <a:off x="3131840" y="3068960"/>
            <a:ext cx="5112568" cy="720080"/>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FF"/>
                </a:solidFill>
                <a:effectLst/>
                <a:latin typeface="Times New Roman" pitchFamily="18" charset="0"/>
                <a:cs typeface="Times New Roman" pitchFamily="18" charset="0"/>
              </a:rPr>
              <a:t>系  统  总  线</a:t>
            </a:r>
          </a:p>
        </p:txBody>
      </p:sp>
      <p:sp>
        <p:nvSpPr>
          <p:cNvPr id="20" name="矩形 19"/>
          <p:cNvSpPr/>
          <p:nvPr/>
        </p:nvSpPr>
        <p:spPr bwMode="auto">
          <a:xfrm>
            <a:off x="3779912" y="2132856"/>
            <a:ext cx="1008112" cy="576064"/>
          </a:xfrm>
          <a:prstGeom prst="rect">
            <a:avLst/>
          </a:prstGeom>
          <a:solidFill>
            <a:srgbClr val="FF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内存</a:t>
            </a:r>
          </a:p>
        </p:txBody>
      </p:sp>
      <p:sp>
        <p:nvSpPr>
          <p:cNvPr id="21" name="左右箭头 20"/>
          <p:cNvSpPr/>
          <p:nvPr/>
        </p:nvSpPr>
        <p:spPr bwMode="auto">
          <a:xfrm rot="16200000">
            <a:off x="4031940" y="2816932"/>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22" name="矩形 21"/>
          <p:cNvSpPr/>
          <p:nvPr/>
        </p:nvSpPr>
        <p:spPr bwMode="auto">
          <a:xfrm>
            <a:off x="5148064" y="2132856"/>
            <a:ext cx="1008112" cy="576064"/>
          </a:xfrm>
          <a:prstGeom prst="rect">
            <a:avLst/>
          </a:prstGeom>
          <a:solidFill>
            <a:srgbClr val="FF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内存</a:t>
            </a:r>
          </a:p>
        </p:txBody>
      </p:sp>
      <p:sp>
        <p:nvSpPr>
          <p:cNvPr id="23" name="左右箭头 22"/>
          <p:cNvSpPr/>
          <p:nvPr/>
        </p:nvSpPr>
        <p:spPr bwMode="auto">
          <a:xfrm rot="16200000">
            <a:off x="5400092" y="2816932"/>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24" name="矩形 23"/>
          <p:cNvSpPr/>
          <p:nvPr/>
        </p:nvSpPr>
        <p:spPr bwMode="auto">
          <a:xfrm>
            <a:off x="6516216" y="2132856"/>
            <a:ext cx="1008112"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接口</a:t>
            </a:r>
          </a:p>
        </p:txBody>
      </p:sp>
      <p:sp>
        <p:nvSpPr>
          <p:cNvPr id="25" name="左右箭头 24"/>
          <p:cNvSpPr/>
          <p:nvPr/>
        </p:nvSpPr>
        <p:spPr bwMode="auto">
          <a:xfrm rot="16200000">
            <a:off x="6768244" y="2816932"/>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26" name="矩形 25"/>
          <p:cNvSpPr/>
          <p:nvPr/>
        </p:nvSpPr>
        <p:spPr bwMode="auto">
          <a:xfrm>
            <a:off x="3851920" y="4221088"/>
            <a:ext cx="1008112"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接口</a:t>
            </a:r>
          </a:p>
        </p:txBody>
      </p:sp>
      <p:sp>
        <p:nvSpPr>
          <p:cNvPr id="27" name="左右箭头 26"/>
          <p:cNvSpPr/>
          <p:nvPr/>
        </p:nvSpPr>
        <p:spPr bwMode="auto">
          <a:xfrm rot="16200000">
            <a:off x="4067944" y="3753036"/>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28" name="矩形 27"/>
          <p:cNvSpPr/>
          <p:nvPr/>
        </p:nvSpPr>
        <p:spPr bwMode="auto">
          <a:xfrm>
            <a:off x="5220072" y="4221088"/>
            <a:ext cx="1008112"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接口</a:t>
            </a:r>
          </a:p>
        </p:txBody>
      </p:sp>
      <p:sp>
        <p:nvSpPr>
          <p:cNvPr id="29" name="左右箭头 28"/>
          <p:cNvSpPr/>
          <p:nvPr/>
        </p:nvSpPr>
        <p:spPr bwMode="auto">
          <a:xfrm rot="16200000">
            <a:off x="5436096" y="3753036"/>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0" name="矩形 29"/>
          <p:cNvSpPr/>
          <p:nvPr/>
        </p:nvSpPr>
        <p:spPr bwMode="auto">
          <a:xfrm>
            <a:off x="6588224" y="4221088"/>
            <a:ext cx="1008112"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接口</a:t>
            </a:r>
          </a:p>
        </p:txBody>
      </p:sp>
      <p:sp>
        <p:nvSpPr>
          <p:cNvPr id="31" name="左右箭头 30"/>
          <p:cNvSpPr/>
          <p:nvPr/>
        </p:nvSpPr>
        <p:spPr bwMode="auto">
          <a:xfrm rot="16200000">
            <a:off x="6804248" y="3753036"/>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2" name="矩形 31"/>
          <p:cNvSpPr/>
          <p:nvPr/>
        </p:nvSpPr>
        <p:spPr bwMode="auto">
          <a:xfrm>
            <a:off x="539552" y="1844824"/>
            <a:ext cx="7920880" cy="3240360"/>
          </a:xfrm>
          <a:prstGeom prst="rect">
            <a:avLst/>
          </a:prstGeom>
          <a:noFill/>
          <a:ln w="19050" cap="flat" cmpd="sng" algn="ctr">
            <a:solidFill>
              <a:srgbClr val="FF0066"/>
            </a:solidFill>
            <a:prstDash val="dash"/>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3" name="左右箭头 32"/>
          <p:cNvSpPr/>
          <p:nvPr/>
        </p:nvSpPr>
        <p:spPr bwMode="auto">
          <a:xfrm rot="16200000">
            <a:off x="6768244" y="1664804"/>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4" name="矩形 33"/>
          <p:cNvSpPr/>
          <p:nvPr/>
        </p:nvSpPr>
        <p:spPr bwMode="auto">
          <a:xfrm>
            <a:off x="6516216" y="980728"/>
            <a:ext cx="1008112" cy="576064"/>
          </a:xfrm>
          <a:prstGeom prst="rect">
            <a:avLst/>
          </a:prstGeom>
          <a:solidFill>
            <a:srgbClr val="CC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外设</a:t>
            </a:r>
          </a:p>
        </p:txBody>
      </p:sp>
      <p:sp>
        <p:nvSpPr>
          <p:cNvPr id="35" name="左右箭头 34"/>
          <p:cNvSpPr/>
          <p:nvPr/>
        </p:nvSpPr>
        <p:spPr bwMode="auto">
          <a:xfrm rot="16200000">
            <a:off x="6804248" y="4905165"/>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6" name="矩形 35"/>
          <p:cNvSpPr/>
          <p:nvPr/>
        </p:nvSpPr>
        <p:spPr bwMode="auto">
          <a:xfrm>
            <a:off x="6588224" y="5373216"/>
            <a:ext cx="1008112" cy="576064"/>
          </a:xfrm>
          <a:prstGeom prst="rect">
            <a:avLst/>
          </a:prstGeom>
          <a:solidFill>
            <a:srgbClr val="CC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外设</a:t>
            </a:r>
          </a:p>
        </p:txBody>
      </p:sp>
      <p:sp>
        <p:nvSpPr>
          <p:cNvPr id="37" name="左右箭头 36"/>
          <p:cNvSpPr/>
          <p:nvPr/>
        </p:nvSpPr>
        <p:spPr bwMode="auto">
          <a:xfrm rot="16200000">
            <a:off x="5436096" y="4905165"/>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8" name="矩形 37"/>
          <p:cNvSpPr/>
          <p:nvPr/>
        </p:nvSpPr>
        <p:spPr bwMode="auto">
          <a:xfrm>
            <a:off x="5220072" y="5373216"/>
            <a:ext cx="1008112" cy="576064"/>
          </a:xfrm>
          <a:prstGeom prst="rect">
            <a:avLst/>
          </a:prstGeom>
          <a:solidFill>
            <a:srgbClr val="CC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外设</a:t>
            </a:r>
          </a:p>
        </p:txBody>
      </p:sp>
      <p:sp>
        <p:nvSpPr>
          <p:cNvPr id="39" name="左右箭头 38"/>
          <p:cNvSpPr/>
          <p:nvPr/>
        </p:nvSpPr>
        <p:spPr bwMode="auto">
          <a:xfrm rot="16200000">
            <a:off x="4067944" y="4905165"/>
            <a:ext cx="540060" cy="324036"/>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40" name="矩形 39"/>
          <p:cNvSpPr/>
          <p:nvPr/>
        </p:nvSpPr>
        <p:spPr bwMode="auto">
          <a:xfrm>
            <a:off x="3851920" y="5373216"/>
            <a:ext cx="1008112" cy="576064"/>
          </a:xfrm>
          <a:prstGeom prst="rect">
            <a:avLst/>
          </a:prstGeom>
          <a:solidFill>
            <a:srgbClr val="CC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rPr>
              <a:t>外设</a:t>
            </a:r>
          </a:p>
        </p:txBody>
      </p:sp>
      <p:sp>
        <p:nvSpPr>
          <p:cNvPr id="41" name="TextBox 40"/>
          <p:cNvSpPr txBox="1"/>
          <p:nvPr/>
        </p:nvSpPr>
        <p:spPr>
          <a:xfrm>
            <a:off x="1619672" y="6165304"/>
            <a:ext cx="5616624" cy="523220"/>
          </a:xfrm>
          <a:prstGeom prst="rect">
            <a:avLst/>
          </a:prstGeom>
          <a:noFill/>
        </p:spPr>
        <p:txBody>
          <a:bodyPr wrap="square" rtlCol="0">
            <a:spAutoFit/>
          </a:bodyPr>
          <a:lstStyle/>
          <a:p>
            <a:r>
              <a:rPr lang="zh-CN" altLang="en-US" sz="2800" dirty="0" smtClean="0">
                <a:solidFill>
                  <a:srgbClr val="000099"/>
                </a:solidFill>
                <a:latin typeface="+mn-lt"/>
                <a:ea typeface="黑体" pitchFamily="49" charset="-122"/>
              </a:rPr>
              <a:t>微型计算机的硬件系统</a:t>
            </a:r>
            <a:endParaRPr lang="zh-CN" altLang="en-US" sz="2800" dirty="0">
              <a:solidFill>
                <a:srgbClr val="000099"/>
              </a:solidFill>
              <a:latin typeface="+mn-lt"/>
              <a:ea typeface="黑体" pitchFamily="49" charset="-122"/>
            </a:endParaRPr>
          </a:p>
        </p:txBody>
      </p:sp>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
        <p:nvSpPr>
          <p:cNvPr id="3" name="矩形 2"/>
          <p:cNvSpPr/>
          <p:nvPr/>
        </p:nvSpPr>
        <p:spPr>
          <a:xfrm>
            <a:off x="129531" y="1167135"/>
            <a:ext cx="6386685" cy="461665"/>
          </a:xfrm>
          <a:prstGeom prst="rect">
            <a:avLst/>
          </a:prstGeom>
        </p:spPr>
        <p:txBody>
          <a:bodyPr wrap="none">
            <a:spAutoFit/>
          </a:bodyPr>
          <a:lstStyle/>
          <a:p>
            <a:pPr algn="l"/>
            <a:r>
              <a:rPr lang="zh-CN" altLang="en-US" sz="2400" b="1" dirty="0" smtClean="0">
                <a:solidFill>
                  <a:srgbClr val="FF0000"/>
                </a:solidFill>
                <a:latin typeface="Times New Roman" pitchFamily="18" charset="0"/>
                <a:cs typeface="Times New Roman" pitchFamily="18" charset="0"/>
              </a:rPr>
              <a:t>内存</a:t>
            </a:r>
            <a:r>
              <a:rPr lang="zh-CN" altLang="en-US" sz="2400" b="1" dirty="0" smtClean="0">
                <a:latin typeface="Times New Roman" pitchFamily="18" charset="0"/>
                <a:cs typeface="Times New Roman" pitchFamily="18" charset="0"/>
              </a:rPr>
              <a:t>：也称</a:t>
            </a:r>
            <a:r>
              <a:rPr lang="zh-CN" altLang="en-US" sz="2400" b="1" dirty="0" smtClean="0">
                <a:solidFill>
                  <a:srgbClr val="FF0000"/>
                </a:solidFill>
                <a:latin typeface="Times New Roman" pitchFamily="18" charset="0"/>
                <a:cs typeface="Times New Roman" pitchFamily="18" charset="0"/>
              </a:rPr>
              <a:t>主存</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CPU</a:t>
            </a:r>
            <a:r>
              <a:rPr lang="zh-CN" altLang="en-US" sz="2400" b="1" dirty="0" smtClean="0">
                <a:latin typeface="Times New Roman" pitchFamily="18" charset="0"/>
                <a:cs typeface="Times New Roman" pitchFamily="18" charset="0"/>
              </a:rPr>
              <a:t>可</a:t>
            </a:r>
            <a:r>
              <a:rPr lang="zh-CN" altLang="en-US" sz="2400" b="1" dirty="0" smtClean="0">
                <a:solidFill>
                  <a:srgbClr val="0000FF"/>
                </a:solidFill>
                <a:latin typeface="Times New Roman" pitchFamily="18" charset="0"/>
                <a:cs typeface="Times New Roman" pitchFamily="18" charset="0"/>
              </a:rPr>
              <a:t>直接</a:t>
            </a:r>
            <a:r>
              <a:rPr lang="zh-CN" altLang="en-US" sz="2400" b="1" dirty="0" smtClean="0">
                <a:latin typeface="Times New Roman" pitchFamily="18" charset="0"/>
                <a:cs typeface="Times New Roman" pitchFamily="18" charset="0"/>
              </a:rPr>
              <a:t>访问的存储器。</a:t>
            </a:r>
            <a:endParaRPr lang="zh-CN" altLang="en-US" sz="2400" dirty="0"/>
          </a:p>
        </p:txBody>
      </p:sp>
    </p:spTree>
    <p:extLst>
      <p:ext uri="{BB962C8B-B14F-4D97-AF65-F5344CB8AC3E}">
        <p14:creationId xmlns:p14="http://schemas.microsoft.com/office/powerpoint/2010/main" val="1288585428"/>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5C36FAED-9863-4C86-AB32-1D571C13FC9A}" type="slidenum">
              <a:rPr lang="zh-CN" altLang="en-US"/>
              <a:pPr/>
              <a:t>94</a:t>
            </a:fld>
            <a:endParaRPr lang="en-US" altLang="zh-CN"/>
          </a:p>
        </p:txBody>
      </p:sp>
      <p:graphicFrame>
        <p:nvGraphicFramePr>
          <p:cNvPr id="764930" name="Object 2"/>
          <p:cNvGraphicFramePr>
            <a:graphicFrameLocks noChangeAspect="1"/>
          </p:cNvGraphicFramePr>
          <p:nvPr/>
        </p:nvGraphicFramePr>
        <p:xfrm>
          <a:off x="144463" y="1340768"/>
          <a:ext cx="8964612" cy="5111750"/>
        </p:xfrm>
        <a:graphic>
          <a:graphicData uri="http://schemas.openxmlformats.org/presentationml/2006/ole">
            <mc:AlternateContent xmlns:mc="http://schemas.openxmlformats.org/markup-compatibility/2006">
              <mc:Choice xmlns:v="urn:schemas-microsoft-com:vml" Requires="v">
                <p:oleObj spid="_x0000_s765032" name="Visio" r:id="rId3" imgW="8525256" imgH="4788713" progId="Visio.Drawing.11">
                  <p:embed/>
                </p:oleObj>
              </mc:Choice>
              <mc:Fallback>
                <p:oleObj name="Visio" r:id="rId3" imgW="8525256" imgH="4788713"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3" y="1340768"/>
                        <a:ext cx="8964612"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
        <p:nvSpPr>
          <p:cNvPr id="6"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二、</a:t>
            </a:r>
            <a:r>
              <a:rPr lang="en-US" altLang="zh-CN" sz="2800" b="1" dirty="0" smtClean="0">
                <a:solidFill>
                  <a:srgbClr val="006600"/>
                </a:solidFill>
                <a:ea typeface="黑体" pitchFamily="2" charset="-122"/>
              </a:rPr>
              <a:t>PC</a:t>
            </a:r>
            <a:r>
              <a:rPr lang="zh-CN" altLang="en-US" sz="2800" b="1" dirty="0" smtClean="0">
                <a:solidFill>
                  <a:srgbClr val="006600"/>
                </a:solidFill>
                <a:ea typeface="黑体" pitchFamily="2" charset="-122"/>
              </a:rPr>
              <a:t>的基本组成</a:t>
            </a:r>
            <a:endParaRPr lang="zh-CN" altLang="en-US" sz="2800" b="1" dirty="0">
              <a:solidFill>
                <a:srgbClr val="006600"/>
              </a:solidFill>
              <a:ea typeface="黑体" pitchFamily="2" charset="-122"/>
            </a:endParaRP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5C36FAED-9863-4C86-AB32-1D571C13FC9A}" type="slidenum">
              <a:rPr lang="zh-CN" altLang="en-US"/>
              <a:pPr/>
              <a:t>95</a:t>
            </a:fld>
            <a:endParaRPr lang="en-US" altLang="zh-CN"/>
          </a:p>
        </p:txBody>
      </p:sp>
      <p:sp>
        <p:nvSpPr>
          <p:cNvPr id="664580" name="Rectangle 4"/>
          <p:cNvSpPr>
            <a:spLocks noChangeArrowheads="1"/>
          </p:cNvSpPr>
          <p:nvPr/>
        </p:nvSpPr>
        <p:spPr bwMode="auto">
          <a:xfrm>
            <a:off x="755576" y="548680"/>
            <a:ext cx="5903912" cy="574675"/>
          </a:xfrm>
          <a:prstGeom prst="rect">
            <a:avLst/>
          </a:prstGeom>
          <a:noFill/>
          <a:ln w="9525">
            <a:noFill/>
            <a:miter lim="800000"/>
            <a:headEnd/>
            <a:tailEnd/>
          </a:ln>
          <a:effectLst/>
        </p:spPr>
        <p:txBody>
          <a:bodyPr/>
          <a:lstStyle/>
          <a:p>
            <a:pPr algn="l"/>
            <a:r>
              <a:rPr lang="zh-CN" altLang="en-US" sz="2800" b="1" dirty="0" smtClean="0">
                <a:solidFill>
                  <a:srgbClr val="006600"/>
                </a:solidFill>
                <a:ea typeface="黑体" pitchFamily="2" charset="-122"/>
              </a:rPr>
              <a:t>二、</a:t>
            </a:r>
            <a:r>
              <a:rPr lang="en-US" altLang="zh-CN" sz="2800" b="1" dirty="0" smtClean="0">
                <a:solidFill>
                  <a:srgbClr val="006600"/>
                </a:solidFill>
                <a:ea typeface="黑体" pitchFamily="2" charset="-122"/>
              </a:rPr>
              <a:t>PC</a:t>
            </a:r>
            <a:r>
              <a:rPr lang="zh-CN" altLang="en-US" sz="2800" b="1" dirty="0" smtClean="0">
                <a:solidFill>
                  <a:srgbClr val="006600"/>
                </a:solidFill>
                <a:ea typeface="黑体" pitchFamily="2" charset="-122"/>
              </a:rPr>
              <a:t>的基本组成</a:t>
            </a:r>
            <a:endParaRPr lang="zh-CN" altLang="en-US" sz="2800" b="1" dirty="0">
              <a:solidFill>
                <a:srgbClr val="006600"/>
              </a:solidFill>
              <a:ea typeface="黑体" pitchFamily="2" charset="-122"/>
            </a:endParaRPr>
          </a:p>
        </p:txBody>
      </p:sp>
      <p:sp>
        <p:nvSpPr>
          <p:cNvPr id="16" name="矩形 15"/>
          <p:cNvSpPr/>
          <p:nvPr/>
        </p:nvSpPr>
        <p:spPr bwMode="auto">
          <a:xfrm>
            <a:off x="2628699" y="1327165"/>
            <a:ext cx="864096" cy="454471"/>
          </a:xfrm>
          <a:prstGeom prst="rect">
            <a:avLst/>
          </a:prstGeom>
          <a:solidFill>
            <a:srgbClr val="66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cs typeface="Times New Roman" pitchFamily="18" charset="0"/>
              </a:rPr>
              <a:t>CPU</a:t>
            </a:r>
            <a:endParaRPr kumimoji="0" lang="zh-CN" altLang="en-US" sz="24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9" name="左右箭头 18"/>
          <p:cNvSpPr/>
          <p:nvPr/>
        </p:nvSpPr>
        <p:spPr bwMode="auto">
          <a:xfrm>
            <a:off x="1097614" y="3212451"/>
            <a:ext cx="5850649" cy="720080"/>
          </a:xfrm>
          <a:prstGeom prst="leftRightArrow">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FF"/>
                </a:solidFill>
                <a:effectLst/>
                <a:latin typeface="Times New Roman" pitchFamily="18" charset="0"/>
                <a:cs typeface="Times New Roman" pitchFamily="18" charset="0"/>
              </a:rPr>
              <a:t>系  统  总  线</a:t>
            </a:r>
          </a:p>
        </p:txBody>
      </p:sp>
      <p:sp>
        <p:nvSpPr>
          <p:cNvPr id="20" name="矩形 19"/>
          <p:cNvSpPr/>
          <p:nvPr/>
        </p:nvSpPr>
        <p:spPr bwMode="auto">
          <a:xfrm>
            <a:off x="4879270" y="2302631"/>
            <a:ext cx="1008112" cy="576064"/>
          </a:xfrm>
          <a:prstGeom prst="rect">
            <a:avLst/>
          </a:prstGeom>
          <a:solidFill>
            <a:srgbClr val="FF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主存</a:t>
            </a:r>
          </a:p>
        </p:txBody>
      </p:sp>
      <p:sp>
        <p:nvSpPr>
          <p:cNvPr id="21" name="左右箭头 20"/>
          <p:cNvSpPr/>
          <p:nvPr/>
        </p:nvSpPr>
        <p:spPr bwMode="auto">
          <a:xfrm rot="16200000">
            <a:off x="2878730" y="1858820"/>
            <a:ext cx="364034"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0" name="矩形 29"/>
          <p:cNvSpPr/>
          <p:nvPr/>
        </p:nvSpPr>
        <p:spPr bwMode="auto">
          <a:xfrm>
            <a:off x="1493658" y="4122189"/>
            <a:ext cx="1224136"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I/O</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接口</a:t>
            </a:r>
          </a:p>
        </p:txBody>
      </p:sp>
      <p:sp>
        <p:nvSpPr>
          <p:cNvPr id="32" name="矩形 31"/>
          <p:cNvSpPr/>
          <p:nvPr/>
        </p:nvSpPr>
        <p:spPr bwMode="auto">
          <a:xfrm>
            <a:off x="953599" y="1169335"/>
            <a:ext cx="7002777" cy="3770657"/>
          </a:xfrm>
          <a:prstGeom prst="rect">
            <a:avLst/>
          </a:prstGeom>
          <a:noFill/>
          <a:ln w="19050" cap="flat" cmpd="sng" algn="ctr">
            <a:solidFill>
              <a:srgbClr val="FF0066"/>
            </a:solidFill>
            <a:prstDash val="dash"/>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1" name="TextBox 40"/>
          <p:cNvSpPr txBox="1"/>
          <p:nvPr/>
        </p:nvSpPr>
        <p:spPr>
          <a:xfrm>
            <a:off x="1547664" y="6021288"/>
            <a:ext cx="5616624" cy="523220"/>
          </a:xfrm>
          <a:prstGeom prst="rect">
            <a:avLst/>
          </a:prstGeom>
          <a:noFill/>
        </p:spPr>
        <p:txBody>
          <a:bodyPr wrap="square" rtlCol="0">
            <a:spAutoFit/>
          </a:bodyPr>
          <a:lstStyle/>
          <a:p>
            <a:r>
              <a:rPr lang="zh-CN" altLang="en-US" sz="2800" dirty="0" smtClean="0">
                <a:solidFill>
                  <a:srgbClr val="000099"/>
                </a:solidFill>
                <a:latin typeface="+mn-lt"/>
                <a:ea typeface="黑体" pitchFamily="49" charset="-122"/>
              </a:rPr>
              <a:t>图</a:t>
            </a:r>
            <a:r>
              <a:rPr lang="en-US" altLang="zh-CN" sz="2800" dirty="0" smtClean="0">
                <a:solidFill>
                  <a:srgbClr val="000099"/>
                </a:solidFill>
                <a:latin typeface="+mn-lt"/>
                <a:ea typeface="黑体" pitchFamily="49" charset="-122"/>
              </a:rPr>
              <a:t>1.3  </a:t>
            </a:r>
            <a:r>
              <a:rPr lang="zh-CN" altLang="en-US" sz="2800" dirty="0" smtClean="0">
                <a:solidFill>
                  <a:srgbClr val="000099"/>
                </a:solidFill>
                <a:latin typeface="+mn-lt"/>
                <a:ea typeface="黑体" pitchFamily="49" charset="-122"/>
              </a:rPr>
              <a:t>微型计算机的硬件系统</a:t>
            </a:r>
            <a:endParaRPr lang="zh-CN" altLang="en-US" sz="2800" dirty="0">
              <a:solidFill>
                <a:srgbClr val="000099"/>
              </a:solidFill>
              <a:latin typeface="+mn-lt"/>
              <a:ea typeface="黑体" pitchFamily="49" charset="-122"/>
            </a:endParaRPr>
          </a:p>
        </p:txBody>
      </p:sp>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
        <p:nvSpPr>
          <p:cNvPr id="42" name="矩形 41"/>
          <p:cNvSpPr/>
          <p:nvPr/>
        </p:nvSpPr>
        <p:spPr bwMode="auto">
          <a:xfrm>
            <a:off x="2051720" y="2170401"/>
            <a:ext cx="2016596" cy="840524"/>
          </a:xfrm>
          <a:prstGeom prst="rect">
            <a:avLst/>
          </a:prstGeom>
          <a:solidFill>
            <a:srgbClr val="CCFF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存储器控制器</a:t>
            </a:r>
            <a:endPar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dirty="0" smtClean="0">
                <a:latin typeface="Times New Roman" pitchFamily="18" charset="0"/>
                <a:cs typeface="Times New Roman" pitchFamily="18" charset="0"/>
              </a:rPr>
              <a:t>（桥）</a:t>
            </a:r>
            <a:endPar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3" name="左右箭头 42"/>
          <p:cNvSpPr/>
          <p:nvPr/>
        </p:nvSpPr>
        <p:spPr bwMode="auto">
          <a:xfrm>
            <a:off x="4064321" y="2473569"/>
            <a:ext cx="796947"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44" name="左右箭头 43"/>
          <p:cNvSpPr/>
          <p:nvPr/>
        </p:nvSpPr>
        <p:spPr bwMode="auto">
          <a:xfrm rot="16200000">
            <a:off x="2878730" y="3075593"/>
            <a:ext cx="364034"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45" name="左右箭头 44"/>
          <p:cNvSpPr/>
          <p:nvPr/>
        </p:nvSpPr>
        <p:spPr bwMode="auto">
          <a:xfrm rot="16200000">
            <a:off x="1923710" y="3815332"/>
            <a:ext cx="364034"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46" name="左右箭头 45"/>
          <p:cNvSpPr/>
          <p:nvPr/>
        </p:nvSpPr>
        <p:spPr bwMode="auto">
          <a:xfrm rot="16200000">
            <a:off x="1839597" y="4844695"/>
            <a:ext cx="532260"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47" name="矩形 46"/>
          <p:cNvSpPr/>
          <p:nvPr/>
        </p:nvSpPr>
        <p:spPr bwMode="auto">
          <a:xfrm>
            <a:off x="3059832" y="4122189"/>
            <a:ext cx="1224136"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I/O</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接口</a:t>
            </a:r>
          </a:p>
        </p:txBody>
      </p:sp>
      <p:sp>
        <p:nvSpPr>
          <p:cNvPr id="48" name="矩形 47"/>
          <p:cNvSpPr/>
          <p:nvPr/>
        </p:nvSpPr>
        <p:spPr bwMode="auto">
          <a:xfrm>
            <a:off x="3167844" y="5229200"/>
            <a:ext cx="1008112" cy="576064"/>
          </a:xfrm>
          <a:prstGeom prst="rect">
            <a:avLst/>
          </a:prstGeom>
          <a:solidFill>
            <a:srgbClr val="CC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外设</a:t>
            </a: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9" name="左右箭头 48"/>
          <p:cNvSpPr/>
          <p:nvPr/>
        </p:nvSpPr>
        <p:spPr bwMode="auto">
          <a:xfrm rot="16200000">
            <a:off x="3489884" y="3815332"/>
            <a:ext cx="364034"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50" name="左右箭头 49"/>
          <p:cNvSpPr/>
          <p:nvPr/>
        </p:nvSpPr>
        <p:spPr bwMode="auto">
          <a:xfrm rot="16200000">
            <a:off x="3405771" y="4844695"/>
            <a:ext cx="532260"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51" name="矩形 50"/>
          <p:cNvSpPr/>
          <p:nvPr/>
        </p:nvSpPr>
        <p:spPr bwMode="auto">
          <a:xfrm>
            <a:off x="5364088" y="4122189"/>
            <a:ext cx="1224136" cy="576064"/>
          </a:xfrm>
          <a:prstGeom prst="rect">
            <a:avLst/>
          </a:prstGeom>
          <a:solidFill>
            <a:srgbClr val="CCFF99"/>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I/O</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接口</a:t>
            </a:r>
          </a:p>
        </p:txBody>
      </p:sp>
      <p:sp>
        <p:nvSpPr>
          <p:cNvPr id="52" name="矩形 51"/>
          <p:cNvSpPr/>
          <p:nvPr/>
        </p:nvSpPr>
        <p:spPr bwMode="auto">
          <a:xfrm>
            <a:off x="5472100" y="5229200"/>
            <a:ext cx="1008112" cy="576064"/>
          </a:xfrm>
          <a:prstGeom prst="rect">
            <a:avLst/>
          </a:prstGeom>
          <a:solidFill>
            <a:srgbClr val="CCCCFF"/>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外设</a:t>
            </a:r>
            <a:r>
              <a:rPr kumimoji="0" lang="en-US" altLang="zh-CN" sz="2400" b="1" i="1" u="none" strike="noStrike" cap="none" normalizeH="0" baseline="0" dirty="0" smtClean="0">
                <a:ln>
                  <a:noFill/>
                </a:ln>
                <a:solidFill>
                  <a:schemeClr val="tx1"/>
                </a:solidFill>
                <a:effectLst/>
                <a:latin typeface="Times New Roman" pitchFamily="18" charset="0"/>
                <a:cs typeface="Times New Roman" pitchFamily="18" charset="0"/>
              </a:rPr>
              <a:t>n</a:t>
            </a:r>
            <a:endParaRPr kumimoji="0" lang="zh-CN" altLang="en-US" sz="2400" b="1" i="1"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3" name="左右箭头 52"/>
          <p:cNvSpPr/>
          <p:nvPr/>
        </p:nvSpPr>
        <p:spPr bwMode="auto">
          <a:xfrm rot="16200000">
            <a:off x="5794140" y="3815332"/>
            <a:ext cx="364034"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54" name="左右箭头 53"/>
          <p:cNvSpPr/>
          <p:nvPr/>
        </p:nvSpPr>
        <p:spPr bwMode="auto">
          <a:xfrm rot="16200000">
            <a:off x="5710027" y="4844695"/>
            <a:ext cx="532260" cy="234398"/>
          </a:xfrm>
          <a:prstGeom prst="leftRightArrow">
            <a:avLst>
              <a:gd name="adj1" fmla="val 38268"/>
              <a:gd name="adj2" fmla="val 50000"/>
            </a:avLst>
          </a:prstGeom>
          <a:solidFill>
            <a:srgbClr val="FFCCFF"/>
          </a:solidFill>
          <a:ln w="28575" cap="flat" cmpd="sng" algn="ctr">
            <a:solidFill>
              <a:srgbClr val="FF6600"/>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endParaRPr lang="zh-CN" altLang="en-US" sz="2400" b="1" smtClean="0">
              <a:solidFill>
                <a:srgbClr val="0000FF"/>
              </a:solidFill>
              <a:latin typeface="Times New Roman" pitchFamily="18" charset="0"/>
              <a:cs typeface="Times New Roman" pitchFamily="18" charset="0"/>
            </a:endParaRPr>
          </a:p>
        </p:txBody>
      </p:sp>
      <p:sp>
        <p:nvSpPr>
          <p:cNvPr id="3" name="矩形 2"/>
          <p:cNvSpPr/>
          <p:nvPr/>
        </p:nvSpPr>
        <p:spPr>
          <a:xfrm>
            <a:off x="4426447" y="4174593"/>
            <a:ext cx="800219" cy="461665"/>
          </a:xfrm>
          <a:prstGeom prst="rect">
            <a:avLst/>
          </a:prstGeom>
        </p:spPr>
        <p:txBody>
          <a:bodyPr wrap="none">
            <a:spAutoFit/>
          </a:bodyPr>
          <a:lstStyle/>
          <a:p>
            <a:r>
              <a:rPr lang="en-US" altLang="zh-CN" sz="2400" b="1" dirty="0">
                <a:latin typeface="+mn-ea"/>
                <a:ea typeface="+mn-ea"/>
                <a:cs typeface="Times New Roman" pitchFamily="18" charset="0"/>
              </a:rPr>
              <a:t>……</a:t>
            </a:r>
            <a:endParaRPr lang="zh-CN" altLang="en-US" sz="2400" dirty="0">
              <a:latin typeface="+mn-ea"/>
              <a:ea typeface="+mn-ea"/>
            </a:endParaRPr>
          </a:p>
        </p:txBody>
      </p:sp>
      <p:sp>
        <p:nvSpPr>
          <p:cNvPr id="55" name="矩形 54"/>
          <p:cNvSpPr/>
          <p:nvPr/>
        </p:nvSpPr>
        <p:spPr>
          <a:xfrm>
            <a:off x="4426447" y="5300032"/>
            <a:ext cx="800219" cy="461665"/>
          </a:xfrm>
          <a:prstGeom prst="rect">
            <a:avLst/>
          </a:prstGeom>
        </p:spPr>
        <p:txBody>
          <a:bodyPr wrap="none">
            <a:spAutoFit/>
          </a:bodyPr>
          <a:lstStyle/>
          <a:p>
            <a:r>
              <a:rPr lang="en-US" altLang="zh-CN" sz="2400" b="1" dirty="0">
                <a:latin typeface="+mn-ea"/>
                <a:ea typeface="+mn-ea"/>
                <a:cs typeface="Times New Roman" pitchFamily="18" charset="0"/>
              </a:rPr>
              <a:t>……</a:t>
            </a:r>
            <a:endParaRPr lang="zh-CN" altLang="en-US" sz="2400" dirty="0">
              <a:latin typeface="+mn-ea"/>
              <a:ea typeface="+mn-ea"/>
            </a:endParaRPr>
          </a:p>
        </p:txBody>
      </p:sp>
      <p:sp>
        <p:nvSpPr>
          <p:cNvPr id="4" name="矩形 3"/>
          <p:cNvSpPr/>
          <p:nvPr/>
        </p:nvSpPr>
        <p:spPr>
          <a:xfrm>
            <a:off x="7149689" y="1169335"/>
            <a:ext cx="800220" cy="461665"/>
          </a:xfrm>
          <a:prstGeom prst="rect">
            <a:avLst/>
          </a:prstGeom>
        </p:spPr>
        <p:txBody>
          <a:bodyPr wrap="none">
            <a:spAutoFit/>
          </a:bodyPr>
          <a:lstStyle/>
          <a:p>
            <a:r>
              <a:rPr lang="zh-CN" altLang="en-US" sz="2400" b="1" dirty="0" smtClean="0"/>
              <a:t>主机</a:t>
            </a:r>
            <a:endParaRPr lang="zh-CN" altLang="en-US" sz="2400" b="1" dirty="0"/>
          </a:p>
        </p:txBody>
      </p:sp>
      <p:sp>
        <p:nvSpPr>
          <p:cNvPr id="5" name="流程图: 磁盘 4"/>
          <p:cNvSpPr/>
          <p:nvPr/>
        </p:nvSpPr>
        <p:spPr bwMode="auto">
          <a:xfrm>
            <a:off x="1649334" y="5258105"/>
            <a:ext cx="936104" cy="682953"/>
          </a:xfrm>
          <a:prstGeom prst="flowChartMagneticDisk">
            <a:avLst/>
          </a:prstGeom>
          <a:solidFill>
            <a:srgbClr val="FFCCCC"/>
          </a:solidFill>
          <a:ln w="38100" cap="flat" cmpd="sng" algn="ctr">
            <a:solidFill>
              <a:schemeClr val="tx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r>
              <a:rPr lang="zh-CN" altLang="en-US" sz="2400" b="1" dirty="0" smtClean="0">
                <a:latin typeface="Times New Roman" pitchFamily="18" charset="0"/>
                <a:cs typeface="Times New Roman" pitchFamily="18" charset="0"/>
              </a:rPr>
              <a:t>外存</a:t>
            </a:r>
            <a:endParaRPr lang="zh-CN" altLang="en-US" sz="2400" b="1"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idx="1"/>
          </p:nvPr>
        </p:nvSpPr>
        <p:spPr>
          <a:xfrm>
            <a:off x="611188" y="1987550"/>
            <a:ext cx="8353425" cy="2881313"/>
          </a:xfrm>
        </p:spPr>
        <p:txBody>
          <a:bodyPr/>
          <a:lstStyle/>
          <a:p>
            <a:pPr marL="447675" indent="-447675">
              <a:buSzTx/>
              <a:buFont typeface="Wingdings" pitchFamily="2" charset="2"/>
              <a:buAutoNum type="arabicPeriod"/>
            </a:pPr>
            <a:r>
              <a:rPr lang="zh-CN" altLang="en-US" sz="2800" b="1" dirty="0">
                <a:latin typeface="Times New Roman" pitchFamily="18" charset="0"/>
              </a:rPr>
              <a:t>计算机的工作过程，就是执行程序的过程</a:t>
            </a:r>
          </a:p>
          <a:p>
            <a:pPr marL="447675" indent="-447675">
              <a:buSzTx/>
              <a:buFont typeface="Wingdings" pitchFamily="2" charset="2"/>
              <a:buAutoNum type="arabicPeriod"/>
            </a:pPr>
            <a:r>
              <a:rPr lang="zh-CN" altLang="en-US" sz="2800" b="1" dirty="0">
                <a:latin typeface="Times New Roman" pitchFamily="18" charset="0"/>
              </a:rPr>
              <a:t>程序存储</a:t>
            </a:r>
          </a:p>
          <a:p>
            <a:pPr marL="447675" indent="-447675">
              <a:buSzTx/>
              <a:buFont typeface="Wingdings" pitchFamily="2" charset="2"/>
              <a:buAutoNum type="arabicPeriod"/>
            </a:pPr>
            <a:r>
              <a:rPr lang="zh-CN" altLang="en-US" sz="2800" b="1" dirty="0">
                <a:latin typeface="Times New Roman" pitchFamily="18" charset="0"/>
              </a:rPr>
              <a:t>程序控制</a:t>
            </a:r>
          </a:p>
          <a:p>
            <a:pPr marL="609600" indent="-609600">
              <a:buSzTx/>
              <a:buFont typeface="Wingdings" pitchFamily="2" charset="2"/>
              <a:buAutoNum type="arabicPeriod"/>
            </a:pPr>
            <a:endParaRPr lang="zh-CN" altLang="en-US" sz="2800" b="1" dirty="0">
              <a:latin typeface="Times New Roman" pitchFamily="18" charset="0"/>
            </a:endParaRPr>
          </a:p>
          <a:p>
            <a:pPr marL="609600" indent="-609600">
              <a:buSzTx/>
              <a:buFont typeface="Wingdings" pitchFamily="2" charset="2"/>
              <a:buNone/>
            </a:pPr>
            <a:r>
              <a:rPr lang="zh-CN" altLang="en-US" sz="2800" b="1" dirty="0">
                <a:latin typeface="Times New Roman" pitchFamily="18" charset="0"/>
              </a:rPr>
              <a:t>	取指令 </a:t>
            </a:r>
            <a:r>
              <a:rPr lang="zh-CN" altLang="en-US" sz="2800" b="1" dirty="0">
                <a:latin typeface="+mn-ea"/>
              </a:rPr>
              <a:t>→</a:t>
            </a:r>
            <a:r>
              <a:rPr lang="zh-CN" altLang="en-US" sz="2800" b="1" dirty="0"/>
              <a:t> 分析指令（译码）</a:t>
            </a:r>
            <a:r>
              <a:rPr lang="zh-CN" altLang="en-US" sz="2800" b="1" dirty="0">
                <a:latin typeface="+mn-ea"/>
              </a:rPr>
              <a:t>→</a:t>
            </a:r>
            <a:r>
              <a:rPr lang="zh-CN" altLang="en-US" sz="2800" b="1" dirty="0"/>
              <a:t> 执行指令</a:t>
            </a:r>
          </a:p>
        </p:txBody>
      </p:sp>
      <p:sp>
        <p:nvSpPr>
          <p:cNvPr id="13" name="灯片编号占位符 4"/>
          <p:cNvSpPr>
            <a:spLocks noGrp="1"/>
          </p:cNvSpPr>
          <p:nvPr>
            <p:ph type="sldNum" sz="quarter" idx="11"/>
          </p:nvPr>
        </p:nvSpPr>
        <p:spPr/>
        <p:txBody>
          <a:bodyPr/>
          <a:lstStyle/>
          <a:p>
            <a:fld id="{5C36FAED-9863-4C86-AB32-1D571C13FC9A}" type="slidenum">
              <a:rPr lang="zh-CN" altLang="en-US"/>
              <a:pPr/>
              <a:t>96</a:t>
            </a:fld>
            <a:endParaRPr lang="en-US" altLang="zh-CN"/>
          </a:p>
        </p:txBody>
      </p:sp>
      <p:sp>
        <p:nvSpPr>
          <p:cNvPr id="664580" name="Rectangle 4"/>
          <p:cNvSpPr>
            <a:spLocks noChangeArrowheads="1"/>
          </p:cNvSpPr>
          <p:nvPr/>
        </p:nvSpPr>
        <p:spPr bwMode="auto">
          <a:xfrm>
            <a:off x="900113" y="765175"/>
            <a:ext cx="5903912" cy="574675"/>
          </a:xfrm>
          <a:prstGeom prst="rect">
            <a:avLst/>
          </a:prstGeom>
          <a:noFill/>
          <a:ln w="9525">
            <a:noFill/>
            <a:miter lim="800000"/>
            <a:headEnd/>
            <a:tailEnd/>
          </a:ln>
          <a:effectLst/>
        </p:spPr>
        <p:txBody>
          <a:bodyPr/>
          <a:lstStyle/>
          <a:p>
            <a:pPr algn="l"/>
            <a:r>
              <a:rPr lang="zh-CN" altLang="en-US" sz="2800" b="1">
                <a:solidFill>
                  <a:srgbClr val="006600"/>
                </a:solidFill>
                <a:ea typeface="黑体" pitchFamily="2" charset="-122"/>
              </a:rPr>
              <a:t>微型计算机的工作过程</a:t>
            </a:r>
          </a:p>
        </p:txBody>
      </p:sp>
      <p:sp>
        <p:nvSpPr>
          <p:cNvPr id="664581" name="Text Box 5"/>
          <p:cNvSpPr txBox="1">
            <a:spLocks noChangeArrowheads="1"/>
          </p:cNvSpPr>
          <p:nvPr/>
        </p:nvSpPr>
        <p:spPr bwMode="auto">
          <a:xfrm>
            <a:off x="3132733" y="2779713"/>
            <a:ext cx="2879725" cy="519112"/>
          </a:xfrm>
          <a:prstGeom prst="rect">
            <a:avLst/>
          </a:prstGeom>
          <a:noFill/>
          <a:ln w="38100" algn="ctr">
            <a:noFill/>
            <a:miter lim="800000"/>
            <a:headEnd/>
            <a:tailEnd type="none" w="med" len="lg"/>
          </a:ln>
          <a:effectLst/>
        </p:spPr>
        <p:txBody>
          <a:bodyPr>
            <a:spAutoFit/>
          </a:bodyPr>
          <a:lstStyle/>
          <a:p>
            <a:pPr algn="l">
              <a:spcBef>
                <a:spcPct val="50000"/>
              </a:spcBef>
            </a:pPr>
            <a:r>
              <a:rPr lang="zh-CN" altLang="en-US" sz="2800" b="1" dirty="0">
                <a:latin typeface="+mn-lt"/>
              </a:rPr>
              <a:t>冯</a:t>
            </a:r>
            <a:r>
              <a:rPr lang="en-US" altLang="zh-CN" sz="2800" b="1" dirty="0">
                <a:latin typeface="+mn-lt"/>
              </a:rPr>
              <a:t>·</a:t>
            </a:r>
            <a:r>
              <a:rPr lang="zh-CN" altLang="en-US" sz="2800" b="1" dirty="0">
                <a:latin typeface="+mn-lt"/>
              </a:rPr>
              <a:t>诺依曼概念</a:t>
            </a:r>
          </a:p>
        </p:txBody>
      </p:sp>
      <p:sp>
        <p:nvSpPr>
          <p:cNvPr id="664582" name="AutoShape 6"/>
          <p:cNvSpPr>
            <a:spLocks/>
          </p:cNvSpPr>
          <p:nvPr/>
        </p:nvSpPr>
        <p:spPr bwMode="auto">
          <a:xfrm>
            <a:off x="2843808" y="2708275"/>
            <a:ext cx="215900" cy="719138"/>
          </a:xfrm>
          <a:prstGeom prst="rightBrace">
            <a:avLst>
              <a:gd name="adj1" fmla="val 27757"/>
              <a:gd name="adj2" fmla="val 50000"/>
            </a:avLst>
          </a:prstGeom>
          <a:noFill/>
          <a:ln w="38100">
            <a:solidFill>
              <a:schemeClr val="tx1"/>
            </a:solidFill>
            <a:round/>
            <a:headEnd/>
            <a:tailEnd type="none" w="med" len="lg"/>
          </a:ln>
          <a:effectLst/>
        </p:spPr>
        <p:txBody>
          <a:bodyPr wrap="none" anchor="ctr"/>
          <a:lstStyle/>
          <a:p>
            <a:endParaRPr lang="zh-CN" altLang="en-US"/>
          </a:p>
        </p:txBody>
      </p:sp>
      <p:sp>
        <p:nvSpPr>
          <p:cNvPr id="664583" name="Line 7"/>
          <p:cNvSpPr>
            <a:spLocks noChangeShapeType="1"/>
          </p:cNvSpPr>
          <p:nvPr/>
        </p:nvSpPr>
        <p:spPr bwMode="auto">
          <a:xfrm>
            <a:off x="7812088" y="4292600"/>
            <a:ext cx="360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64584" name="Line 8"/>
          <p:cNvSpPr>
            <a:spLocks noChangeShapeType="1"/>
          </p:cNvSpPr>
          <p:nvPr/>
        </p:nvSpPr>
        <p:spPr bwMode="auto">
          <a:xfrm>
            <a:off x="8172450" y="4292600"/>
            <a:ext cx="0" cy="5762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64585" name="Line 9"/>
          <p:cNvSpPr>
            <a:spLocks noChangeShapeType="1"/>
          </p:cNvSpPr>
          <p:nvPr/>
        </p:nvSpPr>
        <p:spPr bwMode="auto">
          <a:xfrm flipH="1">
            <a:off x="827088" y="4868863"/>
            <a:ext cx="7345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64586" name="Line 10"/>
          <p:cNvSpPr>
            <a:spLocks noChangeShapeType="1"/>
          </p:cNvSpPr>
          <p:nvPr/>
        </p:nvSpPr>
        <p:spPr bwMode="auto">
          <a:xfrm flipV="1">
            <a:off x="827088" y="4292600"/>
            <a:ext cx="0" cy="5762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664587" name="Line 11"/>
          <p:cNvSpPr>
            <a:spLocks noChangeShapeType="1"/>
          </p:cNvSpPr>
          <p:nvPr/>
        </p:nvSpPr>
        <p:spPr bwMode="auto">
          <a:xfrm>
            <a:off x="827088" y="4292600"/>
            <a:ext cx="431800"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idx="1"/>
          </p:nvPr>
        </p:nvSpPr>
        <p:spPr>
          <a:xfrm>
            <a:off x="250825" y="1341438"/>
            <a:ext cx="5689600" cy="5184775"/>
          </a:xfrm>
        </p:spPr>
        <p:txBody>
          <a:bodyPr/>
          <a:lstStyle/>
          <a:p>
            <a:pPr marL="609600" indent="-609600">
              <a:buSzTx/>
              <a:buFont typeface="Wingdings" pitchFamily="2" charset="2"/>
              <a:buNone/>
            </a:pPr>
            <a:r>
              <a:rPr lang="en-US" altLang="zh-CN" sz="2800" b="1">
                <a:latin typeface="宋体" pitchFamily="2" charset="-122"/>
              </a:rPr>
              <a:t>【</a:t>
            </a:r>
            <a:r>
              <a:rPr lang="zh-CN" altLang="en-US" sz="2800" b="1">
                <a:latin typeface="宋体" pitchFamily="2" charset="-122"/>
              </a:rPr>
              <a:t>例</a:t>
            </a:r>
            <a:r>
              <a:rPr lang="en-US" altLang="zh-CN" sz="2800" b="1">
                <a:latin typeface="宋体" pitchFamily="2" charset="-122"/>
              </a:rPr>
              <a:t>】Y=10+20</a:t>
            </a:r>
            <a:r>
              <a:rPr lang="zh-CN" altLang="en-US" sz="2800" b="1">
                <a:latin typeface="宋体" pitchFamily="2" charset="-122"/>
              </a:rPr>
              <a:t>，结果送</a:t>
            </a:r>
            <a:r>
              <a:rPr lang="en-US" altLang="en-US" sz="2800" b="1">
                <a:latin typeface="宋体" pitchFamily="2" charset="-122"/>
              </a:rPr>
              <a:t>266</a:t>
            </a:r>
            <a:r>
              <a:rPr lang="zh-CN" altLang="en-US" sz="2800" b="1">
                <a:latin typeface="宋体" pitchFamily="2" charset="-122"/>
              </a:rPr>
              <a:t>单元</a:t>
            </a:r>
          </a:p>
          <a:p>
            <a:pPr marL="609600" indent="-609600">
              <a:buSzTx/>
              <a:buFont typeface="Wingdings" pitchFamily="2" charset="2"/>
              <a:buNone/>
            </a:pPr>
            <a:r>
              <a:rPr lang="zh-CN" altLang="en-US" sz="2800" b="1">
                <a:latin typeface="宋体" pitchFamily="2" charset="-122"/>
              </a:rPr>
              <a:t>	</a:t>
            </a:r>
            <a:r>
              <a:rPr lang="en-US" altLang="zh-CN" sz="2800" b="1">
                <a:latin typeface="宋体" pitchFamily="2" charset="-122"/>
              </a:rPr>
              <a:t>MOV AL,10</a:t>
            </a:r>
          </a:p>
          <a:p>
            <a:pPr marL="609600" indent="-609600">
              <a:buSzTx/>
              <a:buFont typeface="Wingdings" pitchFamily="2" charset="2"/>
              <a:buNone/>
            </a:pPr>
            <a:r>
              <a:rPr lang="en-US" altLang="zh-CN" sz="2800" b="1">
                <a:latin typeface="宋体" pitchFamily="2" charset="-122"/>
              </a:rPr>
              <a:t>	ADD AL,20</a:t>
            </a:r>
          </a:p>
          <a:p>
            <a:pPr marL="609600" indent="-609600">
              <a:buSzTx/>
              <a:buFont typeface="Wingdings" pitchFamily="2" charset="2"/>
              <a:buNone/>
            </a:pPr>
            <a:r>
              <a:rPr lang="en-US" altLang="zh-CN" sz="2800" b="1">
                <a:latin typeface="宋体" pitchFamily="2" charset="-122"/>
              </a:rPr>
              <a:t>	MOV [266],AL</a:t>
            </a:r>
          </a:p>
          <a:p>
            <a:pPr marL="609600" indent="-609600">
              <a:buSzTx/>
              <a:buFont typeface="Wingdings" pitchFamily="2" charset="2"/>
              <a:buNone/>
            </a:pPr>
            <a:r>
              <a:rPr lang="en-US" altLang="zh-CN" sz="2800" b="1">
                <a:latin typeface="宋体" pitchFamily="2" charset="-122"/>
              </a:rPr>
              <a:t>	HLT</a:t>
            </a:r>
          </a:p>
        </p:txBody>
      </p:sp>
      <p:sp>
        <p:nvSpPr>
          <p:cNvPr id="9" name="灯片编号占位符 4"/>
          <p:cNvSpPr>
            <a:spLocks noGrp="1"/>
          </p:cNvSpPr>
          <p:nvPr>
            <p:ph type="sldNum" sz="quarter" idx="11"/>
          </p:nvPr>
        </p:nvSpPr>
        <p:spPr/>
        <p:txBody>
          <a:bodyPr/>
          <a:lstStyle/>
          <a:p>
            <a:fld id="{9FC7C22A-342D-4872-8C48-B5320FC74451}" type="slidenum">
              <a:rPr lang="zh-CN" altLang="en-US"/>
              <a:pPr/>
              <a:t>97</a:t>
            </a:fld>
            <a:endParaRPr lang="en-US" altLang="zh-CN"/>
          </a:p>
        </p:txBody>
      </p:sp>
      <p:pic>
        <p:nvPicPr>
          <p:cNvPr id="669713" name="Picture 17"/>
          <p:cNvPicPr>
            <a:picLocks noChangeAspect="1" noChangeArrowheads="1"/>
          </p:cNvPicPr>
          <p:nvPr/>
        </p:nvPicPr>
        <p:blipFill>
          <a:blip r:embed="rId2" cstate="print"/>
          <a:srcRect r="39845"/>
          <a:stretch>
            <a:fillRect/>
          </a:stretch>
        </p:blipFill>
        <p:spPr bwMode="auto">
          <a:xfrm>
            <a:off x="3348038" y="1916113"/>
            <a:ext cx="5327650" cy="4591050"/>
          </a:xfrm>
          <a:prstGeom prst="rect">
            <a:avLst/>
          </a:prstGeom>
          <a:noFill/>
          <a:ln w="38100" algn="ctr">
            <a:noFill/>
            <a:miter lim="800000"/>
            <a:headEnd/>
            <a:tailEnd type="none" w="med" len="lg"/>
          </a:ln>
          <a:effectLst/>
        </p:spPr>
      </p:pic>
      <p:sp>
        <p:nvSpPr>
          <p:cNvPr id="669700" name="Rectangle 4"/>
          <p:cNvSpPr>
            <a:spLocks noChangeArrowheads="1"/>
          </p:cNvSpPr>
          <p:nvPr/>
        </p:nvSpPr>
        <p:spPr bwMode="auto">
          <a:xfrm>
            <a:off x="900113" y="765175"/>
            <a:ext cx="5903912" cy="574675"/>
          </a:xfrm>
          <a:prstGeom prst="rect">
            <a:avLst/>
          </a:prstGeom>
          <a:noFill/>
          <a:ln w="9525">
            <a:noFill/>
            <a:miter lim="800000"/>
            <a:headEnd/>
            <a:tailEnd/>
          </a:ln>
          <a:effectLst/>
        </p:spPr>
        <p:txBody>
          <a:bodyPr/>
          <a:lstStyle/>
          <a:p>
            <a:pPr algn="l"/>
            <a:r>
              <a:rPr lang="zh-CN" altLang="en-US" sz="2800" b="1" smtClean="0">
                <a:solidFill>
                  <a:srgbClr val="006600"/>
                </a:solidFill>
                <a:ea typeface="黑体" pitchFamily="2" charset="-122"/>
              </a:rPr>
              <a:t>微型计算机的工作过程</a:t>
            </a:r>
            <a:endParaRPr lang="zh-CN" altLang="en-US" sz="2800" b="1">
              <a:solidFill>
                <a:srgbClr val="006600"/>
              </a:solidFill>
              <a:ea typeface="黑体" pitchFamily="2" charset="-122"/>
            </a:endParaRPr>
          </a:p>
        </p:txBody>
      </p:sp>
      <p:sp>
        <p:nvSpPr>
          <p:cNvPr id="669711" name="AutoShape 15"/>
          <p:cNvSpPr>
            <a:spLocks noChangeArrowheads="1"/>
          </p:cNvSpPr>
          <p:nvPr/>
        </p:nvSpPr>
        <p:spPr bwMode="auto">
          <a:xfrm>
            <a:off x="4427538" y="2420938"/>
            <a:ext cx="1439862" cy="792162"/>
          </a:xfrm>
          <a:prstGeom prst="roundRect">
            <a:avLst>
              <a:gd name="adj" fmla="val 16667"/>
            </a:avLst>
          </a:prstGeom>
          <a:noFill/>
          <a:ln w="28575" algn="ctr">
            <a:solidFill>
              <a:srgbClr val="FF6600"/>
            </a:solidFill>
            <a:round/>
            <a:headEnd/>
            <a:tailEnd type="none" w="med" len="lg"/>
          </a:ln>
          <a:effectLst/>
        </p:spPr>
        <p:txBody>
          <a:bodyPr wrap="none" anchor="ctr"/>
          <a:lstStyle/>
          <a:p>
            <a:endParaRPr lang="zh-CN" altLang="en-US"/>
          </a:p>
        </p:txBody>
      </p:sp>
      <p:sp>
        <p:nvSpPr>
          <p:cNvPr id="669712" name="AutoShape 16"/>
          <p:cNvSpPr>
            <a:spLocks noChangeArrowheads="1"/>
          </p:cNvSpPr>
          <p:nvPr/>
        </p:nvSpPr>
        <p:spPr bwMode="auto">
          <a:xfrm>
            <a:off x="4427538" y="3357563"/>
            <a:ext cx="3600450" cy="792162"/>
          </a:xfrm>
          <a:prstGeom prst="roundRect">
            <a:avLst>
              <a:gd name="adj" fmla="val 26255"/>
            </a:avLst>
          </a:prstGeom>
          <a:noFill/>
          <a:ln w="28575" algn="ctr">
            <a:solidFill>
              <a:srgbClr val="FF6600"/>
            </a:solidFill>
            <a:round/>
            <a:headEnd/>
            <a:tailEnd type="none" w="med" len="lg"/>
          </a:ln>
          <a:effectLst/>
        </p:spPr>
        <p:txBody>
          <a:bodyPr wrap="none" anchor="ctr"/>
          <a:lstStyle/>
          <a:p>
            <a:endParaRPr lang="zh-CN" altLang="en-US"/>
          </a:p>
        </p:txBody>
      </p:sp>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69711"/>
                                        </p:tgtEl>
                                        <p:attrNameLst>
                                          <p:attrName>style.visibility</p:attrName>
                                        </p:attrNameLst>
                                      </p:cBhvr>
                                      <p:to>
                                        <p:strVal val="visible"/>
                                      </p:to>
                                    </p:set>
                                    <p:anim calcmode="lin" valueType="num">
                                      <p:cBhvr>
                                        <p:cTn id="7" dur="500" fill="hold"/>
                                        <p:tgtEl>
                                          <p:spTgt spid="669711"/>
                                        </p:tgtEl>
                                        <p:attrNameLst>
                                          <p:attrName>ppt_x</p:attrName>
                                        </p:attrNameLst>
                                      </p:cBhvr>
                                      <p:tavLst>
                                        <p:tav tm="0">
                                          <p:val>
                                            <p:strVal val="#ppt_x-#ppt_w/2"/>
                                          </p:val>
                                        </p:tav>
                                        <p:tav tm="100000">
                                          <p:val>
                                            <p:strVal val="#ppt_x"/>
                                          </p:val>
                                        </p:tav>
                                      </p:tavLst>
                                    </p:anim>
                                    <p:anim calcmode="lin" valueType="num">
                                      <p:cBhvr>
                                        <p:cTn id="8" dur="500" fill="hold"/>
                                        <p:tgtEl>
                                          <p:spTgt spid="669711"/>
                                        </p:tgtEl>
                                        <p:attrNameLst>
                                          <p:attrName>ppt_y</p:attrName>
                                        </p:attrNameLst>
                                      </p:cBhvr>
                                      <p:tavLst>
                                        <p:tav tm="0">
                                          <p:val>
                                            <p:strVal val="#ppt_y"/>
                                          </p:val>
                                        </p:tav>
                                        <p:tav tm="100000">
                                          <p:val>
                                            <p:strVal val="#ppt_y"/>
                                          </p:val>
                                        </p:tav>
                                      </p:tavLst>
                                    </p:anim>
                                    <p:anim calcmode="lin" valueType="num">
                                      <p:cBhvr>
                                        <p:cTn id="9" dur="500" fill="hold"/>
                                        <p:tgtEl>
                                          <p:spTgt spid="669711"/>
                                        </p:tgtEl>
                                        <p:attrNameLst>
                                          <p:attrName>ppt_w</p:attrName>
                                        </p:attrNameLst>
                                      </p:cBhvr>
                                      <p:tavLst>
                                        <p:tav tm="0">
                                          <p:val>
                                            <p:fltVal val="0"/>
                                          </p:val>
                                        </p:tav>
                                        <p:tav tm="100000">
                                          <p:val>
                                            <p:strVal val="#ppt_w"/>
                                          </p:val>
                                        </p:tav>
                                      </p:tavLst>
                                    </p:anim>
                                    <p:anim calcmode="lin" valueType="num">
                                      <p:cBhvr>
                                        <p:cTn id="10" dur="500" fill="hold"/>
                                        <p:tgtEl>
                                          <p:spTgt spid="669711"/>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669712"/>
                                        </p:tgtEl>
                                        <p:attrNameLst>
                                          <p:attrName>style.visibility</p:attrName>
                                        </p:attrNameLst>
                                      </p:cBhvr>
                                      <p:to>
                                        <p:strVal val="visible"/>
                                      </p:to>
                                    </p:set>
                                    <p:anim calcmode="lin" valueType="num">
                                      <p:cBhvr>
                                        <p:cTn id="15" dur="500" fill="hold"/>
                                        <p:tgtEl>
                                          <p:spTgt spid="669712"/>
                                        </p:tgtEl>
                                        <p:attrNameLst>
                                          <p:attrName>ppt_x</p:attrName>
                                        </p:attrNameLst>
                                      </p:cBhvr>
                                      <p:tavLst>
                                        <p:tav tm="0">
                                          <p:val>
                                            <p:strVal val="#ppt_x-#ppt_w/2"/>
                                          </p:val>
                                        </p:tav>
                                        <p:tav tm="100000">
                                          <p:val>
                                            <p:strVal val="#ppt_x"/>
                                          </p:val>
                                        </p:tav>
                                      </p:tavLst>
                                    </p:anim>
                                    <p:anim calcmode="lin" valueType="num">
                                      <p:cBhvr>
                                        <p:cTn id="16" dur="500" fill="hold"/>
                                        <p:tgtEl>
                                          <p:spTgt spid="669712"/>
                                        </p:tgtEl>
                                        <p:attrNameLst>
                                          <p:attrName>ppt_y</p:attrName>
                                        </p:attrNameLst>
                                      </p:cBhvr>
                                      <p:tavLst>
                                        <p:tav tm="0">
                                          <p:val>
                                            <p:strVal val="#ppt_y"/>
                                          </p:val>
                                        </p:tav>
                                        <p:tav tm="100000">
                                          <p:val>
                                            <p:strVal val="#ppt_y"/>
                                          </p:val>
                                        </p:tav>
                                      </p:tavLst>
                                    </p:anim>
                                    <p:anim calcmode="lin" valueType="num">
                                      <p:cBhvr>
                                        <p:cTn id="17" dur="500" fill="hold"/>
                                        <p:tgtEl>
                                          <p:spTgt spid="669712"/>
                                        </p:tgtEl>
                                        <p:attrNameLst>
                                          <p:attrName>ppt_w</p:attrName>
                                        </p:attrNameLst>
                                      </p:cBhvr>
                                      <p:tavLst>
                                        <p:tav tm="0">
                                          <p:val>
                                            <p:fltVal val="0"/>
                                          </p:val>
                                        </p:tav>
                                        <p:tav tm="100000">
                                          <p:val>
                                            <p:strVal val="#ppt_w"/>
                                          </p:val>
                                        </p:tav>
                                      </p:tavLst>
                                    </p:anim>
                                    <p:anim calcmode="lin" valueType="num">
                                      <p:cBhvr>
                                        <p:cTn id="18" dur="500" fill="hold"/>
                                        <p:tgtEl>
                                          <p:spTgt spid="6697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11" grpId="0" animBg="1"/>
      <p:bldP spid="6697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84" name="Rectangle 16"/>
          <p:cNvSpPr>
            <a:spLocks noGrp="1" noChangeArrowheads="1"/>
          </p:cNvSpPr>
          <p:nvPr>
            <p:ph idx="1"/>
          </p:nvPr>
        </p:nvSpPr>
        <p:spPr>
          <a:xfrm>
            <a:off x="250825" y="1341438"/>
            <a:ext cx="5689600" cy="5184775"/>
          </a:xfrm>
          <a:noFill/>
          <a:ln/>
        </p:spPr>
        <p:txBody>
          <a:bodyPr/>
          <a:lstStyle/>
          <a:p>
            <a:pPr marL="609600" indent="-609600">
              <a:buSzTx/>
              <a:buFont typeface="Wingdings" pitchFamily="2" charset="2"/>
              <a:buNone/>
            </a:pPr>
            <a:r>
              <a:rPr lang="en-US" altLang="zh-CN" sz="2800" b="1">
                <a:latin typeface="宋体" pitchFamily="2" charset="-122"/>
              </a:rPr>
              <a:t>【</a:t>
            </a:r>
            <a:r>
              <a:rPr lang="zh-CN" altLang="en-US" sz="2800" b="1">
                <a:latin typeface="宋体" pitchFamily="2" charset="-122"/>
              </a:rPr>
              <a:t>例</a:t>
            </a:r>
            <a:r>
              <a:rPr lang="en-US" altLang="zh-CN" sz="2800" b="1">
                <a:latin typeface="宋体" pitchFamily="2" charset="-122"/>
              </a:rPr>
              <a:t>】Y=10+20</a:t>
            </a:r>
            <a:r>
              <a:rPr lang="zh-CN" altLang="en-US" sz="2800" b="1">
                <a:latin typeface="宋体" pitchFamily="2" charset="-122"/>
              </a:rPr>
              <a:t>，结果送</a:t>
            </a:r>
            <a:r>
              <a:rPr lang="en-US" altLang="en-US" sz="2800" b="1">
                <a:latin typeface="宋体" pitchFamily="2" charset="-122"/>
              </a:rPr>
              <a:t>266</a:t>
            </a:r>
            <a:r>
              <a:rPr lang="zh-CN" altLang="en-US" sz="2800" b="1">
                <a:latin typeface="宋体" pitchFamily="2" charset="-122"/>
              </a:rPr>
              <a:t>单元</a:t>
            </a:r>
          </a:p>
          <a:p>
            <a:pPr marL="609600" indent="-609600">
              <a:buSzTx/>
              <a:buFont typeface="Wingdings" pitchFamily="2" charset="2"/>
              <a:buNone/>
            </a:pPr>
            <a:r>
              <a:rPr lang="zh-CN" altLang="en-US" sz="2800" b="1">
                <a:latin typeface="宋体" pitchFamily="2" charset="-122"/>
              </a:rPr>
              <a:t>	</a:t>
            </a:r>
            <a:r>
              <a:rPr lang="en-US" altLang="zh-CN" sz="2800" b="1">
                <a:latin typeface="宋体" pitchFamily="2" charset="-122"/>
              </a:rPr>
              <a:t>MOV AL,10</a:t>
            </a:r>
          </a:p>
          <a:p>
            <a:pPr marL="609600" indent="-609600">
              <a:buSzTx/>
              <a:buFont typeface="Wingdings" pitchFamily="2" charset="2"/>
              <a:buNone/>
            </a:pPr>
            <a:r>
              <a:rPr lang="en-US" altLang="zh-CN" sz="2800" b="1">
                <a:latin typeface="宋体" pitchFamily="2" charset="-122"/>
              </a:rPr>
              <a:t>	ADD AL,20</a:t>
            </a:r>
          </a:p>
          <a:p>
            <a:pPr marL="609600" indent="-609600">
              <a:buSzTx/>
              <a:buFont typeface="Wingdings" pitchFamily="2" charset="2"/>
              <a:buNone/>
            </a:pPr>
            <a:r>
              <a:rPr lang="en-US" altLang="zh-CN" sz="2800" b="1">
                <a:latin typeface="宋体" pitchFamily="2" charset="-122"/>
              </a:rPr>
              <a:t>	MOV [266],AL</a:t>
            </a:r>
          </a:p>
          <a:p>
            <a:pPr marL="609600" indent="-609600">
              <a:buSzTx/>
              <a:buFont typeface="Wingdings" pitchFamily="2" charset="2"/>
              <a:buNone/>
            </a:pPr>
            <a:r>
              <a:rPr lang="en-US" altLang="zh-CN" sz="2800" b="1">
                <a:latin typeface="宋体" pitchFamily="2" charset="-122"/>
              </a:rPr>
              <a:t>	HLT</a:t>
            </a:r>
          </a:p>
        </p:txBody>
      </p:sp>
      <p:sp>
        <p:nvSpPr>
          <p:cNvPr id="19" name="灯片编号占位符 4"/>
          <p:cNvSpPr>
            <a:spLocks noGrp="1"/>
          </p:cNvSpPr>
          <p:nvPr>
            <p:ph type="sldNum" sz="quarter" idx="11"/>
          </p:nvPr>
        </p:nvSpPr>
        <p:spPr/>
        <p:txBody>
          <a:bodyPr/>
          <a:lstStyle/>
          <a:p>
            <a:fld id="{6144FE15-9227-4858-B200-9354D2A89283}" type="slidenum">
              <a:rPr lang="zh-CN" altLang="en-US"/>
              <a:pPr/>
              <a:t>98</a:t>
            </a:fld>
            <a:endParaRPr lang="en-US" altLang="zh-CN"/>
          </a:p>
        </p:txBody>
      </p:sp>
      <p:sp>
        <p:nvSpPr>
          <p:cNvPr id="672772" name="Rectangle 4"/>
          <p:cNvSpPr>
            <a:spLocks noChangeArrowheads="1"/>
          </p:cNvSpPr>
          <p:nvPr/>
        </p:nvSpPr>
        <p:spPr bwMode="auto">
          <a:xfrm>
            <a:off x="900113" y="765175"/>
            <a:ext cx="5903912" cy="574675"/>
          </a:xfrm>
          <a:prstGeom prst="rect">
            <a:avLst/>
          </a:prstGeom>
          <a:noFill/>
          <a:ln w="9525">
            <a:noFill/>
            <a:miter lim="800000"/>
            <a:headEnd/>
            <a:tailEnd/>
          </a:ln>
          <a:effectLst/>
        </p:spPr>
        <p:txBody>
          <a:bodyPr/>
          <a:lstStyle/>
          <a:p>
            <a:pPr algn="l"/>
            <a:r>
              <a:rPr lang="zh-CN" altLang="en-US" sz="2800" b="1" smtClean="0">
                <a:solidFill>
                  <a:srgbClr val="006600"/>
                </a:solidFill>
                <a:ea typeface="黑体" pitchFamily="2" charset="-122"/>
              </a:rPr>
              <a:t>微型计算机的工作过程</a:t>
            </a:r>
            <a:endParaRPr lang="zh-CN" altLang="en-US" sz="2800" b="1">
              <a:solidFill>
                <a:srgbClr val="006600"/>
              </a:solidFill>
              <a:ea typeface="黑体" pitchFamily="2" charset="-122"/>
            </a:endParaRPr>
          </a:p>
        </p:txBody>
      </p:sp>
      <p:sp>
        <p:nvSpPr>
          <p:cNvPr id="672773" name="Rectangle 5"/>
          <p:cNvSpPr>
            <a:spLocks noChangeArrowheads="1"/>
          </p:cNvSpPr>
          <p:nvPr/>
        </p:nvSpPr>
        <p:spPr bwMode="auto">
          <a:xfrm>
            <a:off x="3563938" y="1916113"/>
            <a:ext cx="1439862" cy="2159000"/>
          </a:xfrm>
          <a:prstGeom prst="rect">
            <a:avLst/>
          </a:prstGeom>
          <a:noFill/>
          <a:ln w="9525">
            <a:noFill/>
            <a:miter lim="800000"/>
            <a:headEnd/>
            <a:tailEnd/>
          </a:ln>
          <a:effectLst/>
        </p:spPr>
        <p:txBody>
          <a:bodyPr/>
          <a:lstStyle/>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B00A</a:t>
            </a:r>
          </a:p>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0414</a:t>
            </a:r>
          </a:p>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A20A01</a:t>
            </a:r>
          </a:p>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F4</a:t>
            </a:r>
          </a:p>
        </p:txBody>
      </p:sp>
      <p:sp>
        <p:nvSpPr>
          <p:cNvPr id="672774" name="Rectangle 6"/>
          <p:cNvSpPr>
            <a:spLocks noChangeArrowheads="1"/>
          </p:cNvSpPr>
          <p:nvPr/>
        </p:nvSpPr>
        <p:spPr bwMode="auto">
          <a:xfrm>
            <a:off x="6659563" y="692150"/>
            <a:ext cx="1908175" cy="5688013"/>
          </a:xfrm>
          <a:prstGeom prst="rect">
            <a:avLst/>
          </a:prstGeom>
          <a:gradFill rotWithShape="1">
            <a:gsLst>
              <a:gs pos="0">
                <a:srgbClr val="FFFF99">
                  <a:gamma/>
                  <a:shade val="76078"/>
                  <a:invGamma/>
                </a:srgbClr>
              </a:gs>
              <a:gs pos="50000">
                <a:srgbClr val="FFFF99"/>
              </a:gs>
              <a:gs pos="100000">
                <a:srgbClr val="FFFF99">
                  <a:gamma/>
                  <a:shade val="76078"/>
                  <a:invGamma/>
                </a:srgbClr>
              </a:gs>
            </a:gsLst>
            <a:lin ang="0" scaled="1"/>
          </a:gradFill>
          <a:ln w="38100">
            <a:solidFill>
              <a:schemeClr val="hlink"/>
            </a:solidFill>
            <a:miter lim="800000"/>
            <a:headEnd/>
            <a:tailEnd/>
          </a:ln>
          <a:effectLst/>
        </p:spPr>
        <p:txBody>
          <a:bodyPr/>
          <a:lstStyle/>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0000 1010</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1011 0000</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0001 0100</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0000 0100</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0000 0001</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0000 1010</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1010 0010</a:t>
            </a:r>
          </a:p>
          <a:p>
            <a:pPr marL="609600" indent="-609600" algn="l">
              <a:spcBef>
                <a:spcPct val="20000"/>
              </a:spcBef>
              <a:buClr>
                <a:schemeClr val="bg2"/>
              </a:buClr>
              <a:buFont typeface="Wingdings" pitchFamily="2" charset="2"/>
              <a:buNone/>
            </a:pPr>
            <a:r>
              <a:rPr lang="en-US" altLang="zh-CN" sz="2800" b="1">
                <a:solidFill>
                  <a:srgbClr val="CC0000"/>
                </a:solidFill>
                <a:latin typeface="宋体" pitchFamily="2" charset="-122"/>
              </a:rPr>
              <a:t>1111 0100</a:t>
            </a:r>
          </a:p>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0000 0000</a:t>
            </a:r>
          </a:p>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0000 0000</a:t>
            </a:r>
          </a:p>
          <a:p>
            <a:pPr marL="609600" indent="-609600" algn="l">
              <a:spcBef>
                <a:spcPct val="20000"/>
              </a:spcBef>
              <a:buClr>
                <a:schemeClr val="bg2"/>
              </a:buClr>
              <a:buFont typeface="Wingdings" pitchFamily="2" charset="2"/>
              <a:buNone/>
            </a:pPr>
            <a:r>
              <a:rPr lang="en-US" altLang="zh-CN" sz="2800" b="1">
                <a:solidFill>
                  <a:srgbClr val="0000FF"/>
                </a:solidFill>
                <a:latin typeface="宋体" pitchFamily="2" charset="-122"/>
              </a:rPr>
              <a:t>0000 0000</a:t>
            </a:r>
          </a:p>
        </p:txBody>
      </p:sp>
      <p:sp>
        <p:nvSpPr>
          <p:cNvPr id="672775" name="AutoShape 7"/>
          <p:cNvSpPr>
            <a:spLocks/>
          </p:cNvSpPr>
          <p:nvPr/>
        </p:nvSpPr>
        <p:spPr bwMode="auto">
          <a:xfrm>
            <a:off x="6516688" y="836613"/>
            <a:ext cx="215900" cy="863600"/>
          </a:xfrm>
          <a:prstGeom prst="leftBrace">
            <a:avLst>
              <a:gd name="adj1" fmla="val 33333"/>
              <a:gd name="adj2" fmla="val 50000"/>
            </a:avLst>
          </a:prstGeom>
          <a:noFill/>
          <a:ln w="38100">
            <a:solidFill>
              <a:srgbClr val="0000FF"/>
            </a:solidFill>
            <a:round/>
            <a:headEnd/>
            <a:tailEnd type="none" w="med" len="lg"/>
          </a:ln>
          <a:effectLst/>
        </p:spPr>
        <p:txBody>
          <a:bodyPr wrap="none" anchor="ctr"/>
          <a:lstStyle/>
          <a:p>
            <a:endParaRPr lang="zh-CN" altLang="en-US">
              <a:solidFill>
                <a:srgbClr val="006600"/>
              </a:solidFill>
            </a:endParaRPr>
          </a:p>
        </p:txBody>
      </p:sp>
      <p:sp>
        <p:nvSpPr>
          <p:cNvPr id="672776" name="AutoShape 8"/>
          <p:cNvSpPr>
            <a:spLocks/>
          </p:cNvSpPr>
          <p:nvPr/>
        </p:nvSpPr>
        <p:spPr bwMode="auto">
          <a:xfrm>
            <a:off x="6516688" y="1844675"/>
            <a:ext cx="215900" cy="863600"/>
          </a:xfrm>
          <a:prstGeom prst="leftBrace">
            <a:avLst>
              <a:gd name="adj1" fmla="val 33333"/>
              <a:gd name="adj2" fmla="val 50000"/>
            </a:avLst>
          </a:prstGeom>
          <a:noFill/>
          <a:ln w="38100">
            <a:solidFill>
              <a:srgbClr val="0000FF"/>
            </a:solidFill>
            <a:round/>
            <a:headEnd/>
            <a:tailEnd type="none" w="med" len="lg"/>
          </a:ln>
          <a:effectLst/>
        </p:spPr>
        <p:txBody>
          <a:bodyPr wrap="none" anchor="ctr"/>
          <a:lstStyle/>
          <a:p>
            <a:endParaRPr lang="zh-CN" altLang="en-US">
              <a:solidFill>
                <a:srgbClr val="006600"/>
              </a:solidFill>
            </a:endParaRPr>
          </a:p>
        </p:txBody>
      </p:sp>
      <p:sp>
        <p:nvSpPr>
          <p:cNvPr id="672777" name="AutoShape 9"/>
          <p:cNvSpPr>
            <a:spLocks/>
          </p:cNvSpPr>
          <p:nvPr/>
        </p:nvSpPr>
        <p:spPr bwMode="auto">
          <a:xfrm>
            <a:off x="6516688" y="2925763"/>
            <a:ext cx="215900" cy="1295400"/>
          </a:xfrm>
          <a:prstGeom prst="leftBrace">
            <a:avLst>
              <a:gd name="adj1" fmla="val 50000"/>
              <a:gd name="adj2" fmla="val 50000"/>
            </a:avLst>
          </a:prstGeom>
          <a:noFill/>
          <a:ln w="38100">
            <a:solidFill>
              <a:srgbClr val="0000FF"/>
            </a:solidFill>
            <a:round/>
            <a:headEnd/>
            <a:tailEnd type="none" w="med" len="lg"/>
          </a:ln>
          <a:effectLst/>
        </p:spPr>
        <p:txBody>
          <a:bodyPr wrap="none" anchor="ctr"/>
          <a:lstStyle/>
          <a:p>
            <a:endParaRPr lang="zh-CN" altLang="en-US">
              <a:solidFill>
                <a:srgbClr val="006600"/>
              </a:solidFill>
            </a:endParaRPr>
          </a:p>
        </p:txBody>
      </p:sp>
      <p:sp>
        <p:nvSpPr>
          <p:cNvPr id="672778" name="Line 10"/>
          <p:cNvSpPr>
            <a:spLocks noChangeShapeType="1"/>
          </p:cNvSpPr>
          <p:nvPr/>
        </p:nvSpPr>
        <p:spPr bwMode="auto">
          <a:xfrm flipV="1">
            <a:off x="4498975" y="1268413"/>
            <a:ext cx="1944688" cy="936625"/>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672779" name="Line 11"/>
          <p:cNvSpPr>
            <a:spLocks noChangeShapeType="1"/>
          </p:cNvSpPr>
          <p:nvPr/>
        </p:nvSpPr>
        <p:spPr bwMode="auto">
          <a:xfrm flipV="1">
            <a:off x="4427538" y="2276475"/>
            <a:ext cx="2089150" cy="431800"/>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672780" name="Line 12"/>
          <p:cNvSpPr>
            <a:spLocks noChangeShapeType="1"/>
          </p:cNvSpPr>
          <p:nvPr/>
        </p:nvSpPr>
        <p:spPr bwMode="auto">
          <a:xfrm>
            <a:off x="4787900" y="3284538"/>
            <a:ext cx="1728788" cy="288925"/>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672781" name="Line 13"/>
          <p:cNvSpPr>
            <a:spLocks noChangeShapeType="1"/>
          </p:cNvSpPr>
          <p:nvPr/>
        </p:nvSpPr>
        <p:spPr bwMode="auto">
          <a:xfrm>
            <a:off x="4067175" y="3789363"/>
            <a:ext cx="2665413" cy="792162"/>
          </a:xfrm>
          <a:prstGeom prst="line">
            <a:avLst/>
          </a:prstGeom>
          <a:noFill/>
          <a:ln w="38100">
            <a:solidFill>
              <a:srgbClr val="FF6600"/>
            </a:solidFill>
            <a:round/>
            <a:headEnd/>
            <a:tailEnd type="triangle" w="med" len="lg"/>
          </a:ln>
          <a:effectLst/>
        </p:spPr>
        <p:txBody>
          <a:bodyPr wrap="none" anchor="ctr"/>
          <a:lstStyle/>
          <a:p>
            <a:endParaRPr lang="zh-CN" altLang="en-US"/>
          </a:p>
        </p:txBody>
      </p:sp>
      <p:sp>
        <p:nvSpPr>
          <p:cNvPr id="672785" name="Rectangle 17"/>
          <p:cNvSpPr>
            <a:spLocks noChangeArrowheads="1"/>
          </p:cNvSpPr>
          <p:nvPr/>
        </p:nvSpPr>
        <p:spPr bwMode="auto">
          <a:xfrm>
            <a:off x="6658587" y="5809274"/>
            <a:ext cx="1944687" cy="576263"/>
          </a:xfrm>
          <a:prstGeom prst="rect">
            <a:avLst/>
          </a:prstGeom>
          <a:noFill/>
          <a:ln w="9525">
            <a:noFill/>
            <a:miter lim="800000"/>
            <a:headEnd/>
            <a:tailEnd/>
          </a:ln>
          <a:effectLst/>
        </p:spPr>
        <p:txBody>
          <a:bodyPr/>
          <a:lstStyle/>
          <a:p>
            <a:pPr marL="609600" indent="-609600" algn="l">
              <a:spcBef>
                <a:spcPct val="20000"/>
              </a:spcBef>
              <a:buClr>
                <a:schemeClr val="bg2"/>
              </a:buClr>
              <a:buFont typeface="Wingdings" pitchFamily="2" charset="2"/>
              <a:buNone/>
            </a:pPr>
            <a:r>
              <a:rPr lang="en-US" altLang="zh-CN" sz="2800" b="1" dirty="0">
                <a:solidFill>
                  <a:srgbClr val="FF0066"/>
                </a:solidFill>
                <a:effectLst>
                  <a:outerShdw blurRad="38100" dist="38100" dir="2700000" algn="tl">
                    <a:srgbClr val="C0C0C0"/>
                  </a:outerShdw>
                </a:effectLst>
                <a:latin typeface="宋体" pitchFamily="2" charset="-122"/>
              </a:rPr>
              <a:t>0001 1110</a:t>
            </a:r>
          </a:p>
        </p:txBody>
      </p:sp>
      <p:sp>
        <p:nvSpPr>
          <p:cNvPr id="672786" name="Rectangle 18"/>
          <p:cNvSpPr>
            <a:spLocks noChangeArrowheads="1"/>
          </p:cNvSpPr>
          <p:nvPr/>
        </p:nvSpPr>
        <p:spPr bwMode="auto">
          <a:xfrm>
            <a:off x="5616575" y="188913"/>
            <a:ext cx="2987675" cy="576262"/>
          </a:xfrm>
          <a:prstGeom prst="rect">
            <a:avLst/>
          </a:prstGeom>
          <a:noFill/>
          <a:ln w="9525">
            <a:noFill/>
            <a:miter lim="800000"/>
            <a:headEnd/>
            <a:tailEnd/>
          </a:ln>
          <a:effectLst/>
        </p:spPr>
        <p:txBody>
          <a:bodyPr/>
          <a:lstStyle/>
          <a:p>
            <a:pPr marL="609600" indent="-609600" algn="l">
              <a:spcBef>
                <a:spcPct val="20000"/>
              </a:spcBef>
              <a:buClr>
                <a:schemeClr val="bg2"/>
              </a:buClr>
              <a:buFont typeface="Wingdings" pitchFamily="2" charset="2"/>
              <a:buNone/>
            </a:pPr>
            <a:r>
              <a:rPr lang="zh-CN" altLang="en-US" sz="2800" b="1">
                <a:solidFill>
                  <a:srgbClr val="660066"/>
                </a:solidFill>
                <a:latin typeface="宋体" pitchFamily="2" charset="-122"/>
              </a:rPr>
              <a:t>地址    </a:t>
            </a:r>
            <a:r>
              <a:rPr lang="zh-CN" altLang="en-US" sz="2800" b="1">
                <a:solidFill>
                  <a:srgbClr val="CC0000"/>
                </a:solidFill>
                <a:latin typeface="宋体" pitchFamily="2" charset="-122"/>
              </a:rPr>
              <a:t>数据</a:t>
            </a:r>
            <a:endParaRPr lang="en-US" altLang="zh-CN" sz="2800" b="1">
              <a:solidFill>
                <a:srgbClr val="0000FF"/>
              </a:solidFill>
              <a:latin typeface="宋体" pitchFamily="2" charset="-122"/>
            </a:endParaRPr>
          </a:p>
        </p:txBody>
      </p:sp>
      <p:sp>
        <p:nvSpPr>
          <p:cNvPr id="672787" name="Rectangle 19"/>
          <p:cNvSpPr>
            <a:spLocks noChangeArrowheads="1"/>
          </p:cNvSpPr>
          <p:nvPr/>
        </p:nvSpPr>
        <p:spPr bwMode="auto">
          <a:xfrm>
            <a:off x="5580063" y="693738"/>
            <a:ext cx="1439862" cy="5688012"/>
          </a:xfrm>
          <a:prstGeom prst="rect">
            <a:avLst/>
          </a:prstGeom>
          <a:noFill/>
          <a:ln w="38100">
            <a:noFill/>
            <a:miter lim="800000"/>
            <a:headEnd/>
            <a:tailEnd/>
          </a:ln>
          <a:effectLst/>
        </p:spPr>
        <p:txBody>
          <a:bodyPr/>
          <a:lstStyle/>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0100</a:t>
            </a:r>
            <a:r>
              <a:rPr lang="zh-CN" altLang="en-US" sz="2800" b="1">
                <a:solidFill>
                  <a:srgbClr val="660066"/>
                </a:solidFill>
                <a:latin typeface="宋体" pitchFamily="2" charset="-122"/>
              </a:rPr>
              <a:t>：</a:t>
            </a: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0101</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0102</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0103</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0104</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0105</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0106</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0107</a:t>
            </a:r>
            <a:r>
              <a:rPr lang="zh-CN" altLang="en-US" sz="2800" b="1">
                <a:solidFill>
                  <a:srgbClr val="660066"/>
                </a:solidFill>
                <a:latin typeface="宋体" pitchFamily="2" charset="-122"/>
              </a:rPr>
              <a:t>：</a:t>
            </a:r>
            <a:endParaRPr lang="en-US" altLang="zh-CN" sz="2800" b="1">
              <a:solidFill>
                <a:srgbClr val="CC0000"/>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0108</a:t>
            </a:r>
            <a:r>
              <a:rPr lang="zh-CN" altLang="en-US" sz="2800" b="1">
                <a:solidFill>
                  <a:srgbClr val="660066"/>
                </a:solidFill>
                <a:latin typeface="宋体" pitchFamily="2" charset="-122"/>
              </a:rPr>
              <a:t>：</a:t>
            </a:r>
            <a:endParaRPr lang="en-US" altLang="zh-CN" sz="2800" b="1">
              <a:solidFill>
                <a:srgbClr val="0000FF"/>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0109</a:t>
            </a:r>
            <a:r>
              <a:rPr lang="zh-CN" altLang="en-US" sz="2800" b="1">
                <a:solidFill>
                  <a:srgbClr val="660066"/>
                </a:solidFill>
                <a:latin typeface="宋体" pitchFamily="2" charset="-122"/>
              </a:rPr>
              <a:t>：</a:t>
            </a:r>
            <a:endParaRPr lang="en-US" altLang="zh-CN" sz="2800" b="1">
              <a:solidFill>
                <a:srgbClr val="0000FF"/>
              </a:solidFill>
              <a:latin typeface="宋体" pitchFamily="2" charset="-122"/>
            </a:endParaRPr>
          </a:p>
          <a:p>
            <a:pPr marL="609600" indent="-609600" algn="l">
              <a:spcBef>
                <a:spcPct val="20000"/>
              </a:spcBef>
              <a:buClr>
                <a:schemeClr val="bg2"/>
              </a:buClr>
              <a:buFont typeface="Wingdings" pitchFamily="2" charset="2"/>
              <a:buNone/>
            </a:pPr>
            <a:r>
              <a:rPr lang="en-US" altLang="zh-CN" sz="2800" b="1">
                <a:solidFill>
                  <a:srgbClr val="660066"/>
                </a:solidFill>
                <a:latin typeface="宋体" pitchFamily="2" charset="-122"/>
              </a:rPr>
              <a:t>010A</a:t>
            </a:r>
            <a:r>
              <a:rPr lang="zh-CN" altLang="en-US" sz="2800" b="1">
                <a:solidFill>
                  <a:srgbClr val="660066"/>
                </a:solidFill>
                <a:latin typeface="宋体" pitchFamily="2" charset="-122"/>
              </a:rPr>
              <a:t>：</a:t>
            </a:r>
            <a:endParaRPr lang="en-US" altLang="zh-CN" sz="2800" b="1">
              <a:solidFill>
                <a:srgbClr val="0000FF"/>
              </a:solidFill>
              <a:latin typeface="宋体" pitchFamily="2" charset="-122"/>
            </a:endParaRPr>
          </a:p>
        </p:txBody>
      </p:sp>
      <p:sp>
        <p:nvSpPr>
          <p:cNvPr id="672788" name="Rectangle 20"/>
          <p:cNvSpPr>
            <a:spLocks noChangeArrowheads="1"/>
          </p:cNvSpPr>
          <p:nvPr/>
        </p:nvSpPr>
        <p:spPr bwMode="auto">
          <a:xfrm>
            <a:off x="8532813" y="2779713"/>
            <a:ext cx="576262" cy="1296987"/>
          </a:xfrm>
          <a:prstGeom prst="rect">
            <a:avLst/>
          </a:prstGeom>
          <a:noFill/>
          <a:ln w="9525">
            <a:noFill/>
            <a:miter lim="800000"/>
            <a:headEnd/>
            <a:tailEnd/>
          </a:ln>
          <a:effectLst/>
        </p:spPr>
        <p:txBody>
          <a:bodyPr/>
          <a:lstStyle/>
          <a:p>
            <a:pPr marL="609600" indent="-609600" algn="l">
              <a:spcBef>
                <a:spcPct val="20000"/>
              </a:spcBef>
              <a:buClr>
                <a:schemeClr val="bg2"/>
              </a:buClr>
              <a:buFont typeface="Wingdings" pitchFamily="2" charset="2"/>
              <a:buNone/>
            </a:pPr>
            <a:r>
              <a:rPr lang="zh-CN" altLang="en-US" sz="3200" b="1">
                <a:latin typeface="宋体" pitchFamily="2" charset="-122"/>
              </a:rPr>
              <a:t>内</a:t>
            </a:r>
          </a:p>
          <a:p>
            <a:pPr marL="609600" indent="-609600" algn="l">
              <a:spcBef>
                <a:spcPct val="20000"/>
              </a:spcBef>
              <a:buClr>
                <a:schemeClr val="bg2"/>
              </a:buClr>
              <a:buFont typeface="Wingdings" pitchFamily="2" charset="2"/>
              <a:buNone/>
            </a:pPr>
            <a:r>
              <a:rPr lang="zh-CN" altLang="en-US" sz="3200" b="1">
                <a:latin typeface="宋体" pitchFamily="2" charset="-122"/>
              </a:rPr>
              <a:t>存</a:t>
            </a:r>
            <a:endParaRPr lang="en-US" altLang="zh-CN" sz="3200" b="1">
              <a:latin typeface="宋体" pitchFamily="2" charset="-122"/>
            </a:endParaRPr>
          </a:p>
        </p:txBody>
      </p:sp>
      <p:sp>
        <p:nvSpPr>
          <p:cNvPr id="2" name="标题 1"/>
          <p:cNvSpPr>
            <a:spLocks noGrp="1"/>
          </p:cNvSpPr>
          <p:nvPr>
            <p:ph type="title"/>
          </p:nvPr>
        </p:nvSpPr>
        <p:spPr/>
        <p:txBody>
          <a:bodyPr/>
          <a:lstStyle/>
          <a:p>
            <a:r>
              <a:rPr lang="en-US" altLang="zh-CN" dirty="0">
                <a:ea typeface="黑体" pitchFamily="2" charset="-122"/>
              </a:rPr>
              <a:t>1.3 </a:t>
            </a:r>
            <a:r>
              <a:rPr lang="zh-CN" altLang="en-US" dirty="0">
                <a:ea typeface="黑体" pitchFamily="2" charset="-122"/>
              </a:rPr>
              <a:t>微型计算机概述</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72785"/>
                                        </p:tgtEl>
                                        <p:attrNameLst>
                                          <p:attrName>style.visibility</p:attrName>
                                        </p:attrNameLst>
                                      </p:cBhvr>
                                      <p:to>
                                        <p:strVal val="visible"/>
                                      </p:to>
                                    </p:set>
                                    <p:anim calcmode="discrete" valueType="clr">
                                      <p:cBhvr override="childStyle">
                                        <p:cTn id="7" dur="80"/>
                                        <p:tgtEl>
                                          <p:spTgt spid="67278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72785"/>
                                        </p:tgtEl>
                                        <p:attrNameLst>
                                          <p:attrName>fillcolor</p:attrName>
                                        </p:attrNameLst>
                                      </p:cBhvr>
                                      <p:tavLst>
                                        <p:tav tm="0">
                                          <p:val>
                                            <p:clrVal>
                                              <a:schemeClr val="accent2"/>
                                            </p:clrVal>
                                          </p:val>
                                        </p:tav>
                                        <p:tav tm="50000">
                                          <p:val>
                                            <p:clrVal>
                                              <a:schemeClr val="hlink"/>
                                            </p:clrVal>
                                          </p:val>
                                        </p:tav>
                                      </p:tavLst>
                                    </p:anim>
                                    <p:set>
                                      <p:cBhvr>
                                        <p:cTn id="9" dur="80"/>
                                        <p:tgtEl>
                                          <p:spTgt spid="67278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8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51C4127-82EB-4222-A45A-4CE03875CDC7}" type="slidenum">
              <a:rPr lang="zh-CN" altLang="en-US"/>
              <a:pPr/>
              <a:t>99</a:t>
            </a:fld>
            <a:endParaRPr lang="en-US" altLang="zh-CN"/>
          </a:p>
        </p:txBody>
      </p:sp>
      <p:pic>
        <p:nvPicPr>
          <p:cNvPr id="717838" name="Picture 14"/>
          <p:cNvPicPr>
            <a:picLocks noChangeAspect="1" noChangeArrowheads="1"/>
          </p:cNvPicPr>
          <p:nvPr/>
        </p:nvPicPr>
        <p:blipFill>
          <a:blip r:embed="rId2" cstate="print"/>
          <a:srcRect r="-130"/>
          <a:stretch>
            <a:fillRect/>
          </a:stretch>
        </p:blipFill>
        <p:spPr bwMode="auto">
          <a:xfrm>
            <a:off x="0" y="0"/>
            <a:ext cx="8459788" cy="4379913"/>
          </a:xfrm>
          <a:prstGeom prst="rect">
            <a:avLst/>
          </a:prstGeom>
          <a:noFill/>
          <a:ln w="38100" algn="ctr">
            <a:noFill/>
            <a:miter lim="800000"/>
            <a:headEnd/>
            <a:tailEnd type="none" w="med" len="lg"/>
          </a:ln>
          <a:effectLst/>
        </p:spPr>
      </p:pic>
      <p:pic>
        <p:nvPicPr>
          <p:cNvPr id="717840" name="Picture 16"/>
          <p:cNvPicPr>
            <a:picLocks noChangeAspect="1" noChangeArrowheads="1"/>
          </p:cNvPicPr>
          <p:nvPr/>
        </p:nvPicPr>
        <p:blipFill>
          <a:blip r:embed="rId3" cstate="print"/>
          <a:srcRect r="255"/>
          <a:stretch>
            <a:fillRect/>
          </a:stretch>
        </p:blipFill>
        <p:spPr bwMode="auto">
          <a:xfrm>
            <a:off x="755650" y="2498725"/>
            <a:ext cx="8388350" cy="4359275"/>
          </a:xfrm>
          <a:prstGeom prst="rect">
            <a:avLst/>
          </a:prstGeom>
          <a:noFill/>
          <a:ln w="38100" algn="ctr">
            <a:noFill/>
            <a:miter lim="800000"/>
            <a:headEnd/>
            <a:tailEnd type="none" w="med" len="lg"/>
          </a:ln>
          <a:effectLst/>
        </p:spPr>
      </p:pic>
      <p:cxnSp>
        <p:nvCxnSpPr>
          <p:cNvPr id="7" name="直接连接符 6"/>
          <p:cNvCxnSpPr/>
          <p:nvPr/>
        </p:nvCxnSpPr>
        <p:spPr bwMode="auto">
          <a:xfrm>
            <a:off x="72008" y="2420888"/>
            <a:ext cx="1475656" cy="0"/>
          </a:xfrm>
          <a:prstGeom prst="line">
            <a:avLst/>
          </a:prstGeom>
          <a:noFill/>
          <a:ln w="28575" cap="flat" cmpd="sng" algn="ctr">
            <a:solidFill>
              <a:srgbClr val="FFFF00"/>
            </a:solidFill>
            <a:prstDash val="solid"/>
            <a:round/>
            <a:headEnd type="none" w="med" len="med"/>
            <a:tailEnd type="none" w="med" len="lg"/>
          </a:ln>
          <a:effectLst/>
        </p:spPr>
      </p:cxnSp>
      <p:cxnSp>
        <p:nvCxnSpPr>
          <p:cNvPr id="10" name="直接连接符 9"/>
          <p:cNvCxnSpPr/>
          <p:nvPr/>
        </p:nvCxnSpPr>
        <p:spPr bwMode="auto">
          <a:xfrm>
            <a:off x="827584" y="5085184"/>
            <a:ext cx="1475656" cy="0"/>
          </a:xfrm>
          <a:prstGeom prst="line">
            <a:avLst/>
          </a:prstGeom>
          <a:noFill/>
          <a:ln w="28575" cap="flat" cmpd="sng" algn="ctr">
            <a:solidFill>
              <a:srgbClr val="FFFF00"/>
            </a:solidFill>
            <a:prstDash val="solid"/>
            <a:round/>
            <a:headEnd type="none" w="med" len="med"/>
            <a:tailEnd type="none" w="med" len="lg"/>
          </a:ln>
          <a:effectLst/>
        </p:spPr>
      </p:cxnSp>
      <p:cxnSp>
        <p:nvCxnSpPr>
          <p:cNvPr id="11" name="直接连接符 10"/>
          <p:cNvCxnSpPr/>
          <p:nvPr/>
        </p:nvCxnSpPr>
        <p:spPr bwMode="auto">
          <a:xfrm>
            <a:off x="827584" y="3429000"/>
            <a:ext cx="1152128" cy="0"/>
          </a:xfrm>
          <a:prstGeom prst="line">
            <a:avLst/>
          </a:prstGeom>
          <a:noFill/>
          <a:ln w="28575" cap="flat" cmpd="sng" algn="ctr">
            <a:solidFill>
              <a:srgbClr val="FF99CC"/>
            </a:solidFill>
            <a:prstDash val="solid"/>
            <a:round/>
            <a:headEnd type="none" w="med" len="med"/>
            <a:tailEnd type="none" w="med" len="lg"/>
          </a:ln>
          <a:effectLst/>
        </p:spPr>
      </p:cxnSp>
      <p:sp>
        <p:nvSpPr>
          <p:cNvPr id="14" name="圆角矩形 13"/>
          <p:cNvSpPr/>
          <p:nvPr/>
        </p:nvSpPr>
        <p:spPr bwMode="auto">
          <a:xfrm>
            <a:off x="1043608" y="1412776"/>
            <a:ext cx="3384376" cy="720080"/>
          </a:xfrm>
          <a:prstGeom prst="roundRect">
            <a:avLst>
              <a:gd name="adj" fmla="val 21149"/>
            </a:avLst>
          </a:prstGeom>
          <a:noFill/>
          <a:ln w="28575" cap="flat" cmpd="sng" algn="ctr">
            <a:solidFill>
              <a:srgbClr val="66FF66"/>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5" name="圆角矩形 14"/>
          <p:cNvSpPr/>
          <p:nvPr/>
        </p:nvSpPr>
        <p:spPr bwMode="auto">
          <a:xfrm>
            <a:off x="1795962" y="4077072"/>
            <a:ext cx="3384376" cy="688566"/>
          </a:xfrm>
          <a:prstGeom prst="roundRect">
            <a:avLst>
              <a:gd name="adj" fmla="val 21149"/>
            </a:avLst>
          </a:prstGeom>
          <a:noFill/>
          <a:ln w="28575" cap="flat" cmpd="sng" algn="ctr">
            <a:solidFill>
              <a:srgbClr val="66FF66"/>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ppt_x</p:attrName>
                                        </p:attrNameLst>
                                      </p:cBhvr>
                                      <p:tavLst>
                                        <p:tav tm="0">
                                          <p:val>
                                            <p:strVal val="#ppt_x-#ppt_w/2"/>
                                          </p:val>
                                        </p:tav>
                                        <p:tav tm="100000">
                                          <p:val>
                                            <p:strVal val="#ppt_x"/>
                                          </p:val>
                                        </p:tav>
                                      </p:tavLst>
                                    </p:anim>
                                    <p:anim calcmode="lin" valueType="num">
                                      <p:cBhvr>
                                        <p:cTn id="15" dur="500" fill="hold"/>
                                        <p:tgtEl>
                                          <p:spTgt spid="11"/>
                                        </p:tgtEl>
                                        <p:attrNameLst>
                                          <p:attrName>ppt_y</p:attrName>
                                        </p:attrNameLst>
                                      </p:cBhvr>
                                      <p:tavLst>
                                        <p:tav tm="0">
                                          <p:val>
                                            <p:strVal val="#ppt_y"/>
                                          </p:val>
                                        </p:tav>
                                        <p:tav tm="100000">
                                          <p:val>
                                            <p:strVal val="#ppt_y"/>
                                          </p:val>
                                        </p:tav>
                                      </p:tavLst>
                                    </p:anim>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ppt_x</p:attrName>
                                        </p:attrNameLst>
                                      </p:cBhvr>
                                      <p:tavLst>
                                        <p:tav tm="0">
                                          <p:val>
                                            <p:strVal val="#ppt_x-#ppt_w/2"/>
                                          </p:val>
                                        </p:tav>
                                        <p:tav tm="100000">
                                          <p:val>
                                            <p:strVal val="#ppt_x"/>
                                          </p:val>
                                        </p:tav>
                                      </p:tavLst>
                                    </p:anim>
                                    <p:anim calcmode="lin" valueType="num">
                                      <p:cBhvr>
                                        <p:cTn id="22" dur="500" fill="hold"/>
                                        <p:tgtEl>
                                          <p:spTgt spid="10"/>
                                        </p:tgtEl>
                                        <p:attrNameLst>
                                          <p:attrName>ppt_y</p:attrName>
                                        </p:attrNameLst>
                                      </p:cBhvr>
                                      <p:tavLst>
                                        <p:tav tm="0">
                                          <p:val>
                                            <p:strVal val="#ppt_y"/>
                                          </p:val>
                                        </p:tav>
                                        <p:tav tm="100000">
                                          <p:val>
                                            <p:strVal val="#ppt_y"/>
                                          </p:val>
                                        </p:tav>
                                      </p:tavLst>
                                    </p:anim>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eXQ_Class_Theme">
  <a:themeElements>
    <a:clrScheme name="自定义 3">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0000FF"/>
      </a:hlink>
      <a:folHlink>
        <a:srgbClr val="9900CC"/>
      </a:folHlink>
    </a:clrScheme>
    <a:fontScheme name="Pixel">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txDef>
      <a:spPr bwMode="auto">
        <a:noFill/>
        <a:ln w="28575" algn="ctr">
          <a:noFill/>
          <a:miter lim="800000"/>
          <a:headEnd/>
          <a:tailEnd type="none" w="med" len="lg"/>
        </a:ln>
        <a:effectLst/>
      </a:spPr>
      <a:bodyPr>
        <a:spAutoFit/>
      </a:bodyPr>
      <a:lstStyle>
        <a:defPPr algn="l">
          <a:spcBef>
            <a:spcPts val="0"/>
          </a:spcBef>
          <a:defRPr sz="1800" dirty="0"/>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eXQ_Class_Theme" id="{722EEF6D-8D98-463C-8914-75996029BDDE}" vid="{1F59308E-5479-4102-B3B6-D2902277BC63}"/>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CheXQ_Class_Theme</Template>
  <TotalTime>16701</TotalTime>
  <Words>5746</Words>
  <Application>Microsoft Office PowerPoint</Application>
  <PresentationFormat>全屏显示(4:3)</PresentationFormat>
  <Paragraphs>915</Paragraphs>
  <Slides>100</Slides>
  <Notes>7</Notes>
  <HiddenSlides>6</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100</vt:i4>
      </vt:variant>
    </vt:vector>
  </HeadingPairs>
  <TitlesOfParts>
    <vt:vector size="111" baseType="lpstr">
      <vt:lpstr>Classic Grotesque W01</vt:lpstr>
      <vt:lpstr>黑体</vt:lpstr>
      <vt:lpstr>楷体</vt:lpstr>
      <vt:lpstr>楷体_GB2312</vt:lpstr>
      <vt:lpstr>宋体</vt:lpstr>
      <vt:lpstr>Arial</vt:lpstr>
      <vt:lpstr>Times New Roman</vt:lpstr>
      <vt:lpstr>Wingdings</vt:lpstr>
      <vt:lpstr>CheXQ_Class_Theme</vt:lpstr>
      <vt:lpstr>Microsoft Visio 2003-2010 绘图</vt:lpstr>
      <vt:lpstr>Visio</vt:lpstr>
      <vt:lpstr>PowerPoint 演示文稿</vt:lpstr>
      <vt:lpstr>PowerPoint 演示文稿</vt:lpstr>
      <vt:lpstr>卓越班：</vt:lpstr>
      <vt:lpstr>PowerPoint 演示文稿</vt:lpstr>
      <vt:lpstr>办公场所PC的使用率</vt:lpstr>
      <vt:lpstr>办公场所PC的使用率</vt:lpstr>
      <vt:lpstr>本课程的内容</vt:lpstr>
      <vt:lpstr>为什么要学习这门课？</vt:lpstr>
      <vt:lpstr>教材及参考资料</vt:lpstr>
      <vt:lpstr>教材及参考资料</vt:lpstr>
      <vt:lpstr>教材及参考资料</vt:lpstr>
      <vt:lpstr>教材及参考资料</vt:lpstr>
      <vt:lpstr>教材及参考资料</vt:lpstr>
      <vt:lpstr>教材及参考资料</vt:lpstr>
      <vt:lpstr>教材及参考资料</vt:lpstr>
      <vt:lpstr>教材及参考资料</vt:lpstr>
      <vt:lpstr>教材及参考资料</vt:lpstr>
      <vt:lpstr>西电学堂 课程网址：</vt:lpstr>
      <vt:lpstr>课件下载</vt:lpstr>
      <vt:lpstr>PowerPoint 演示文稿</vt:lpstr>
      <vt:lpstr>1.1 基本概念</vt:lpstr>
      <vt:lpstr>PowerPoint 演示文稿</vt:lpstr>
      <vt:lpstr>历史回顾</vt:lpstr>
      <vt:lpstr>1.2 微处理器概述</vt:lpstr>
      <vt:lpstr>1.2 微处理器概述</vt:lpstr>
      <vt:lpstr>1.2 微处理器概述</vt:lpstr>
      <vt:lpstr>PowerPoint 演示文稿</vt:lpstr>
      <vt:lpstr>PowerPoint 演示文稿</vt:lpstr>
      <vt:lpstr>1.2 微处理器概述</vt:lpstr>
      <vt:lpstr>1.2 微处理器概述</vt:lpstr>
      <vt:lpstr>1.2 微处理器概述</vt:lpstr>
      <vt:lpstr>1.2 微处理器概述</vt:lpstr>
      <vt:lpstr>1.2 微处理器概述</vt:lpstr>
      <vt:lpstr>1.2 微处理器概述</vt:lpstr>
      <vt:lpstr>1.2 微处理器概述</vt:lpstr>
      <vt:lpstr>1.2 微处理器概述</vt:lpstr>
      <vt:lpstr>1.2 微处理器概述</vt:lpstr>
      <vt:lpstr>1.2 微处理器概述</vt:lpstr>
      <vt:lpstr>Intel处理器比较：</vt:lpstr>
      <vt:lpstr>第八代英特尔酷睿处理器拥有四个系列：</vt:lpstr>
      <vt:lpstr>第八代移动i7处理器 vs 第七代移动i7处理器（1/4）</vt:lpstr>
      <vt:lpstr>第八代移动i7处理器 vs 第七代移动i7处理器（2/4）</vt:lpstr>
      <vt:lpstr>第八代移动i7处理器 vs 第七代移动i7处理器（3/4）</vt:lpstr>
      <vt:lpstr>第八代移动i7处理器 vs 第七代移动i7处理器（4/4）</vt:lpstr>
      <vt:lpstr>Compare Intel 8th Generation Desktop Processors  (1/3)</vt:lpstr>
      <vt:lpstr>Compare Intel 8th Generation Desktop Processors  (2/3)</vt:lpstr>
      <vt:lpstr>Compare Intel 8th Generation Desktop Processors  (3/3)</vt:lpstr>
      <vt:lpstr>Compare Intel I3 , Pentium and Celeron  (1/2)</vt:lpstr>
      <vt:lpstr>Compare Intel I3 , Pentium and Celeron  (2/2)</vt:lpstr>
      <vt:lpstr>Intel处理器比较：</vt:lpstr>
      <vt:lpstr>Compare Intel Server Processors  (1/3)</vt:lpstr>
      <vt:lpstr>Compare Intel Server Processors  (2/3)</vt:lpstr>
      <vt:lpstr>Compare Intel Server Processors  (3/3)</vt:lpstr>
      <vt:lpstr>AMD 处理器</vt:lpstr>
      <vt:lpstr>AMD 处理器</vt:lpstr>
      <vt:lpstr>AMD 处理器</vt:lpstr>
      <vt:lpstr>AMD 处理器</vt:lpstr>
      <vt:lpstr>AMD 处理器</vt:lpstr>
      <vt:lpstr>AMD 处理器</vt:lpstr>
      <vt:lpstr>1.2 微处理器概述</vt:lpstr>
      <vt:lpstr>1.2 微处理器概述</vt:lpstr>
      <vt:lpstr>1.2 微处理器概述</vt:lpstr>
      <vt:lpstr>1.2 微处理器概述</vt:lpstr>
      <vt:lpstr>1.2 微处理器概述</vt:lpstr>
      <vt:lpstr>1.2 微处理器概述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微型计算机概述</vt:lpstr>
      <vt:lpstr>1.3 微型计算机概述</vt:lpstr>
      <vt:lpstr>1.3 微型计算机概述</vt:lpstr>
      <vt:lpstr>PowerPoint 演示文稿</vt:lpstr>
      <vt:lpstr>IBM PC/XT Motherboard (1981) ,  It had 16KB～64 KB RAM</vt:lpstr>
      <vt:lpstr>PowerPoint 演示文稿</vt:lpstr>
      <vt:lpstr>PowerPoint 演示文稿</vt:lpstr>
      <vt:lpstr>PowerPoint 演示文稿</vt:lpstr>
      <vt:lpstr>486主板（1995年）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IBM PC/XT Motherboard (1981) ,  It had 16KB～64 KB RAM</vt:lpstr>
      <vt:lpstr>PowerPoint 演示文稿</vt:lpstr>
      <vt:lpstr>主板上的主要芯片部件：</vt:lpstr>
      <vt:lpstr>1.3 微型计算机概述</vt:lpstr>
      <vt:lpstr>1.3 微型计算机概述</vt:lpstr>
      <vt:lpstr>1.3 微型计算机概述</vt:lpstr>
      <vt:lpstr>1.3 微型计算机概述</vt:lpstr>
      <vt:lpstr>1.3 微型计算机概述</vt:lpstr>
      <vt:lpstr>1.3 微型计算机概述</vt:lpstr>
      <vt:lpstr>PowerPoint 演示文稿</vt:lpstr>
      <vt:lpstr>Intel 旗舰 CPU 酷睿 i9-7980XE</vt:lpstr>
    </vt:vector>
  </TitlesOfParts>
  <Company>西安电子科技大学 计算机学院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微机原理及接口技术</dc:title>
  <dc:subject>第1章 序论</dc:subject>
  <dc:creator>车向泉</dc:creator>
  <cp:lastModifiedBy>车向泉</cp:lastModifiedBy>
  <cp:revision>602</cp:revision>
  <dcterms:created xsi:type="dcterms:W3CDTF">1601-01-01T00:00:00Z</dcterms:created>
  <dcterms:modified xsi:type="dcterms:W3CDTF">2018-08-24T02:08:52Z</dcterms:modified>
</cp:coreProperties>
</file>